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5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notesMaster" Target="notesMasters/notesMaster1.xml" /><Relationship Id="rId3" Type="http://schemas.openxmlformats.org/officeDocument/2006/relationships/slide" Target="slides/slide2.xml" /><Relationship Id="rId21" Type="http://schemas.openxmlformats.org/officeDocument/2006/relationships/theme" Target="theme/theme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ableStyles" Target="tableStyles.xml" /></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f368c5e975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f368c5e97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f368c5e975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f368c5e975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f368c5e975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f368c5e975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f368c5e975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f368c5e975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f368c5e975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f368c5e97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874c3c3b8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874c3c3b8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f368c5e97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f368c5e9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f368c5e975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f368c5e97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f368c5e975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f368c5e975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f368c5e97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f368c5e97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f368c5e97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f368c5e97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f368c5e975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f368c5e975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f368c5e975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f368c5e97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f368c5e975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f368c5e975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f368c5e975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f368c5e975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0.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1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1.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1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2.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1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3.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14.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4.xml" /><Relationship Id="rId1" Type="http://schemas.openxmlformats.org/officeDocument/2006/relationships/slideLayout" Target="../slideLayouts/slideLayout1.xml" /><Relationship Id="rId5" Type="http://schemas.openxmlformats.org/officeDocument/2006/relationships/image" Target="../media/image3.jpg" /><Relationship Id="rId4" Type="http://schemas.openxmlformats.org/officeDocument/2006/relationships/hyperlink" Target="https://www.spaceappschallenge.org/nasa-space-apps-2024/2024-local-events/noida" TargetMode="External" /></Relationships>
</file>

<file path=ppt/slides/_rels/slide15.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5.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16.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16.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3.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4.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4.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5.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5.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6.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6.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7.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7.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_rels/slide8.xml.rels><?xml version="1.0" encoding="UTF-8" standalone="yes"?>
<Relationships xmlns="http://schemas.openxmlformats.org/package/2006/relationships"><Relationship Id="rId8" Type="http://schemas.openxmlformats.org/officeDocument/2006/relationships/image" Target="../media/image7.png" /><Relationship Id="rId3" Type="http://schemas.openxmlformats.org/officeDocument/2006/relationships/image" Target="../media/image2.png" /><Relationship Id="rId7" Type="http://schemas.openxmlformats.org/officeDocument/2006/relationships/image" Target="../media/image6.png" /><Relationship Id="rId2" Type="http://schemas.openxmlformats.org/officeDocument/2006/relationships/notesSlide" Target="../notesSlides/notesSlide8.xml" /><Relationship Id="rId1" Type="http://schemas.openxmlformats.org/officeDocument/2006/relationships/slideLayout" Target="../slideLayouts/slideLayout1.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jpg" /></Relationships>
</file>

<file path=ppt/slides/_rels/slide9.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9.xml" /><Relationship Id="rId1" Type="http://schemas.openxmlformats.org/officeDocument/2006/relationships/slideLayout" Target="../slideLayouts/slideLayout1.xml" /><Relationship Id="rId4" Type="http://schemas.openxmlformats.org/officeDocument/2006/relationships/image" Target="../media/image3.jp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18" cy="5143499"/>
          </a:xfrm>
          <a:prstGeom prst="rect">
            <a:avLst/>
          </a:prstGeom>
          <a:noFill/>
          <a:ln>
            <a:noFill/>
          </a:ln>
        </p:spPr>
      </p:pic>
      <p:sp>
        <p:nvSpPr>
          <p:cNvPr id="55" name="Google Shape;55;p13"/>
          <p:cNvSpPr txBox="1"/>
          <p:nvPr/>
        </p:nvSpPr>
        <p:spPr>
          <a:xfrm>
            <a:off x="146600" y="3139800"/>
            <a:ext cx="8760000" cy="200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dirty="0"/>
              <a:t>Team Details</a:t>
            </a:r>
            <a:endParaRPr sz="1800" b="1" dirty="0"/>
          </a:p>
          <a:p>
            <a:pPr marL="0" lvl="0" indent="0" algn="l" rtl="0">
              <a:spcBef>
                <a:spcPts val="0"/>
              </a:spcBef>
              <a:spcAft>
                <a:spcPts val="0"/>
              </a:spcAft>
              <a:buNone/>
            </a:pPr>
            <a:endParaRPr sz="1800" b="1" dirty="0"/>
          </a:p>
          <a:p>
            <a:pPr marL="914400" lvl="1" indent="-342900" algn="l" rtl="0">
              <a:spcBef>
                <a:spcPts val="0"/>
              </a:spcBef>
              <a:spcAft>
                <a:spcPts val="0"/>
              </a:spcAft>
              <a:buSzPts val="1800"/>
              <a:buAutoNum type="alphaLcPeriod"/>
            </a:pPr>
            <a:r>
              <a:rPr lang="en-GB" sz="1800" b="1" dirty="0"/>
              <a:t>Team name: Cypher Syndicate</a:t>
            </a:r>
            <a:endParaRPr sz="1800" b="1" dirty="0"/>
          </a:p>
          <a:p>
            <a:pPr marL="914400" lvl="1" indent="-342900" algn="l" rtl="0">
              <a:spcBef>
                <a:spcPts val="0"/>
              </a:spcBef>
              <a:spcAft>
                <a:spcPts val="0"/>
              </a:spcAft>
              <a:buSzPts val="1800"/>
              <a:buAutoNum type="alphaLcPeriod"/>
            </a:pPr>
            <a:r>
              <a:rPr lang="en-GB" sz="1800" b="1" dirty="0"/>
              <a:t>Team leader name: </a:t>
            </a:r>
            <a:r>
              <a:rPr lang="en-US" sz="1800" b="1" dirty="0"/>
              <a:t>Ankan Verma </a:t>
            </a:r>
            <a:endParaRPr sz="1800" b="1" dirty="0"/>
          </a:p>
          <a:p>
            <a:pPr marL="914400" lvl="1" indent="-342900" algn="l" rtl="0">
              <a:spcBef>
                <a:spcPts val="0"/>
              </a:spcBef>
              <a:spcAft>
                <a:spcPts val="0"/>
              </a:spcAft>
              <a:buSzPts val="1800"/>
              <a:buAutoNum type="alphaLcPeriod"/>
            </a:pPr>
            <a:r>
              <a:rPr lang="en-GB" sz="1800" b="1" dirty="0"/>
              <a:t>Problem Statement: </a:t>
            </a:r>
            <a:r>
              <a:rPr lang="en-US" sz="1800" b="1" dirty="0"/>
              <a:t>Beyond Sunlight: Designing Chemosynthesis-			      Based Ecosystems on Ocean Worlds</a:t>
            </a:r>
            <a:endParaRPr sz="1800" b="1" dirty="0"/>
          </a:p>
          <a:p>
            <a:pPr marL="0" lvl="0" indent="0" algn="l" rtl="0">
              <a:spcBef>
                <a:spcPts val="0"/>
              </a:spcBef>
              <a:spcAft>
                <a:spcPts val="0"/>
              </a:spcAft>
              <a:buNone/>
            </a:pPr>
            <a:endParaRPr sz="18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22"/>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10;&#10;Description automatically generated">
            <a:extLst>
              <a:ext uri="{FF2B5EF4-FFF2-40B4-BE49-F238E27FC236}">
                <a16:creationId xmlns:a16="http://schemas.microsoft.com/office/drawing/2014/main" id="{8324FACA-1EF8-0740-B055-E766E0C9853E}"/>
              </a:ext>
            </a:extLst>
          </p:cNvPr>
          <p:cNvPicPr>
            <a:picLocks noChangeAspect="1"/>
          </p:cNvPicPr>
          <p:nvPr/>
        </p:nvPicPr>
        <p:blipFill>
          <a:blip r:embed="rId4"/>
          <a:stretch>
            <a:fillRect/>
          </a:stretch>
        </p:blipFill>
        <p:spPr>
          <a:xfrm>
            <a:off x="0" y="795454"/>
            <a:ext cx="9144000" cy="4348046"/>
          </a:xfrm>
          <a:prstGeom prst="rect">
            <a:avLst/>
          </a:prstGeom>
        </p:spPr>
      </p:pic>
      <p:sp>
        <p:nvSpPr>
          <p:cNvPr id="109" name="Google Shape;109;p22"/>
          <p:cNvSpPr txBox="1"/>
          <p:nvPr/>
        </p:nvSpPr>
        <p:spPr>
          <a:xfrm>
            <a:off x="219900" y="855225"/>
            <a:ext cx="8723100" cy="5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Snapshots of the prototype</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Google Shape;114;p23"/>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10;&#10;Description automatically generated">
            <a:extLst>
              <a:ext uri="{FF2B5EF4-FFF2-40B4-BE49-F238E27FC236}">
                <a16:creationId xmlns:a16="http://schemas.microsoft.com/office/drawing/2014/main" id="{13C55485-07A1-6DA4-0FC7-11E5F7CD81EE}"/>
              </a:ext>
            </a:extLst>
          </p:cNvPr>
          <p:cNvPicPr>
            <a:picLocks noChangeAspect="1"/>
          </p:cNvPicPr>
          <p:nvPr/>
        </p:nvPicPr>
        <p:blipFill>
          <a:blip r:embed="rId4"/>
          <a:stretch>
            <a:fillRect/>
          </a:stretch>
        </p:blipFill>
        <p:spPr>
          <a:xfrm>
            <a:off x="0" y="806350"/>
            <a:ext cx="9144000" cy="4337150"/>
          </a:xfrm>
          <a:prstGeom prst="rect">
            <a:avLst/>
          </a:prstGeom>
        </p:spPr>
      </p:pic>
      <p:sp>
        <p:nvSpPr>
          <p:cNvPr id="115" name="Google Shape;115;p23"/>
          <p:cNvSpPr txBox="1"/>
          <p:nvPr/>
        </p:nvSpPr>
        <p:spPr>
          <a:xfrm>
            <a:off x="158825" y="806350"/>
            <a:ext cx="87966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Prototype Performance report/Benchmarking</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Google Shape;120;p24"/>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10;&#10;Description automatically generated">
            <a:extLst>
              <a:ext uri="{FF2B5EF4-FFF2-40B4-BE49-F238E27FC236}">
                <a16:creationId xmlns:a16="http://schemas.microsoft.com/office/drawing/2014/main" id="{9BFD47B7-8B7F-0981-D202-353ADF2F5A46}"/>
              </a:ext>
            </a:extLst>
          </p:cNvPr>
          <p:cNvPicPr>
            <a:picLocks noChangeAspect="1"/>
          </p:cNvPicPr>
          <p:nvPr/>
        </p:nvPicPr>
        <p:blipFill>
          <a:blip r:embed="rId4"/>
          <a:stretch>
            <a:fillRect/>
          </a:stretch>
        </p:blipFill>
        <p:spPr>
          <a:xfrm>
            <a:off x="0" y="781900"/>
            <a:ext cx="9144000" cy="4361600"/>
          </a:xfrm>
          <a:prstGeom prst="rect">
            <a:avLst/>
          </a:prstGeom>
        </p:spPr>
      </p:pic>
      <p:sp>
        <p:nvSpPr>
          <p:cNvPr id="121" name="Google Shape;121;p24"/>
          <p:cNvSpPr txBox="1"/>
          <p:nvPr/>
        </p:nvSpPr>
        <p:spPr>
          <a:xfrm>
            <a:off x="109950" y="781900"/>
            <a:ext cx="8894100" cy="69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Additional Details/Future Development (if any)</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5"/>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10;&#10;Description automatically generated">
            <a:extLst>
              <a:ext uri="{FF2B5EF4-FFF2-40B4-BE49-F238E27FC236}">
                <a16:creationId xmlns:a16="http://schemas.microsoft.com/office/drawing/2014/main" id="{D3CA35E4-CF30-1BC0-D103-ABD4D24319BB}"/>
              </a:ext>
            </a:extLst>
          </p:cNvPr>
          <p:cNvPicPr>
            <a:picLocks noChangeAspect="1"/>
          </p:cNvPicPr>
          <p:nvPr/>
        </p:nvPicPr>
        <p:blipFill>
          <a:blip r:embed="rId4"/>
          <a:stretch>
            <a:fillRect/>
          </a:stretch>
        </p:blipFill>
        <p:spPr>
          <a:xfrm>
            <a:off x="0" y="780584"/>
            <a:ext cx="9144000" cy="4362915"/>
          </a:xfrm>
          <a:prstGeom prst="rect">
            <a:avLst/>
          </a:prstGeom>
        </p:spPr>
      </p:pic>
      <p:sp>
        <p:nvSpPr>
          <p:cNvPr id="127" name="Google Shape;127;p25"/>
          <p:cNvSpPr txBox="1"/>
          <p:nvPr/>
        </p:nvSpPr>
        <p:spPr>
          <a:xfrm>
            <a:off x="146600" y="843000"/>
            <a:ext cx="8833200" cy="63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Provide links to your:</a:t>
            </a:r>
            <a:endParaRPr sz="1800"/>
          </a:p>
          <a:p>
            <a:pPr marL="0" lvl="0" indent="0" algn="l" rtl="0">
              <a:spcBef>
                <a:spcPts val="0"/>
              </a:spcBef>
              <a:spcAft>
                <a:spcPts val="0"/>
              </a:spcAft>
              <a:buNone/>
            </a:pPr>
            <a:endParaRPr sz="1800"/>
          </a:p>
          <a:p>
            <a:pPr marL="457200" lvl="0" indent="-342900" algn="l" rtl="0">
              <a:spcBef>
                <a:spcPts val="0"/>
              </a:spcBef>
              <a:spcAft>
                <a:spcPts val="0"/>
              </a:spcAft>
              <a:buSzPts val="1800"/>
              <a:buAutoNum type="arabicPeriod"/>
            </a:pPr>
            <a:r>
              <a:rPr lang="en-GB" sz="1800"/>
              <a:t>GitHub Public Repository</a:t>
            </a:r>
            <a:endParaRPr sz="1800"/>
          </a:p>
          <a:p>
            <a:pPr marL="457200" lvl="0" indent="-342900" algn="l" rtl="0">
              <a:spcBef>
                <a:spcPts val="0"/>
              </a:spcBef>
              <a:spcAft>
                <a:spcPts val="0"/>
              </a:spcAft>
              <a:buSzPts val="1800"/>
              <a:buAutoNum type="arabicPeriod"/>
            </a:pPr>
            <a:r>
              <a:rPr lang="en-GB" sz="1800"/>
              <a:t>Demo Video Link (3 Minutes)</a:t>
            </a:r>
            <a:endParaRPr sz="1800"/>
          </a:p>
          <a:p>
            <a:pPr marL="457200" lvl="0" indent="-342900" algn="l" rtl="0">
              <a:spcBef>
                <a:spcPts val="0"/>
              </a:spcBef>
              <a:spcAft>
                <a:spcPts val="0"/>
              </a:spcAft>
              <a:buSzPts val="1800"/>
              <a:buAutoNum type="arabicPeriod"/>
            </a:pPr>
            <a:r>
              <a:rPr lang="en-GB" sz="1800"/>
              <a:t>Final Product Link</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26"/>
          <p:cNvPicPr preferRelativeResize="0"/>
          <p:nvPr/>
        </p:nvPicPr>
        <p:blipFill rotWithShape="1">
          <a:blip r:embed="rId3">
            <a:alphaModFix/>
          </a:blip>
          <a:srcRect/>
          <a:stretch/>
        </p:blipFill>
        <p:spPr>
          <a:xfrm>
            <a:off x="0" y="0"/>
            <a:ext cx="9144018" cy="5143499"/>
          </a:xfrm>
          <a:prstGeom prst="rect">
            <a:avLst/>
          </a:prstGeom>
          <a:noFill/>
          <a:ln>
            <a:noFill/>
          </a:ln>
        </p:spPr>
      </p:pic>
      <p:sp>
        <p:nvSpPr>
          <p:cNvPr id="133" name="Google Shape;133;p26"/>
          <p:cNvSpPr txBox="1"/>
          <p:nvPr/>
        </p:nvSpPr>
        <p:spPr>
          <a:xfrm>
            <a:off x="169575" y="949575"/>
            <a:ext cx="8817300" cy="85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chemeClr val="dk2"/>
                </a:solidFill>
              </a:rPr>
              <a:t>Proof of Registration on </a:t>
            </a:r>
            <a:r>
              <a:rPr lang="en-GB" sz="1800" u="sng">
                <a:solidFill>
                  <a:schemeClr val="hlink"/>
                </a:solidFill>
                <a:hlinkClick r:id="rId4"/>
              </a:rPr>
              <a:t>https://www.spaceappschallenge.org/nasa-space-apps-2024/2024-local-events/noida</a:t>
            </a:r>
            <a:endParaRPr sz="1800">
              <a:solidFill>
                <a:schemeClr val="dk2"/>
              </a:solidFill>
            </a:endParaRPr>
          </a:p>
        </p:txBody>
      </p:sp>
      <p:pic>
        <p:nvPicPr>
          <p:cNvPr id="3" name="Picture 2" descr="Sunlight shining through the water&#10;&#10;Description automatically generated">
            <a:extLst>
              <a:ext uri="{FF2B5EF4-FFF2-40B4-BE49-F238E27FC236}">
                <a16:creationId xmlns:a16="http://schemas.microsoft.com/office/drawing/2014/main" id="{642363B6-E13C-E054-CD98-0926998B35EB}"/>
              </a:ext>
            </a:extLst>
          </p:cNvPr>
          <p:cNvPicPr>
            <a:picLocks noChangeAspect="1"/>
          </p:cNvPicPr>
          <p:nvPr/>
        </p:nvPicPr>
        <p:blipFill>
          <a:blip r:embed="rId5"/>
          <a:stretch>
            <a:fillRect/>
          </a:stretch>
        </p:blipFill>
        <p:spPr>
          <a:xfrm>
            <a:off x="0" y="810322"/>
            <a:ext cx="9144000" cy="4333178"/>
          </a:xfrm>
          <a:prstGeom prst="rect">
            <a:avLst/>
          </a:prstGeom>
        </p:spPr>
      </p:pic>
      <p:sp>
        <p:nvSpPr>
          <p:cNvPr id="134" name="Google Shape;134;p26"/>
          <p:cNvSpPr txBox="1"/>
          <p:nvPr/>
        </p:nvSpPr>
        <p:spPr>
          <a:xfrm>
            <a:off x="305225" y="1653800"/>
            <a:ext cx="8500800" cy="8592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2"/>
              </a:buClr>
              <a:buSzPts val="1800"/>
              <a:buAutoNum type="arabicPeriod"/>
            </a:pPr>
            <a:r>
              <a:rPr lang="en-GB" sz="1800">
                <a:solidFill>
                  <a:schemeClr val="dk2"/>
                </a:solidFill>
              </a:rPr>
              <a:t>Add screenshots of your registered profile on the above mentioned link.</a:t>
            </a:r>
            <a:endParaRPr sz="1800">
              <a:solidFill>
                <a:schemeClr val="dk2"/>
              </a:solidFill>
            </a:endParaRPr>
          </a:p>
          <a:p>
            <a:pPr marL="457200" lvl="0" indent="-342900" algn="l" rtl="0">
              <a:spcBef>
                <a:spcPts val="0"/>
              </a:spcBef>
              <a:spcAft>
                <a:spcPts val="0"/>
              </a:spcAft>
              <a:buClr>
                <a:schemeClr val="dk2"/>
              </a:buClr>
              <a:buSzPts val="1800"/>
              <a:buAutoNum type="arabicPeriod"/>
            </a:pPr>
            <a:r>
              <a:rPr lang="en-GB" sz="1800">
                <a:solidFill>
                  <a:schemeClr val="dk2"/>
                </a:solidFill>
              </a:rPr>
              <a:t>Screenshots to be added for all of the team members.</a:t>
            </a:r>
            <a:endParaRPr sz="18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27"/>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10;&#10;Description automatically generated">
            <a:extLst>
              <a:ext uri="{FF2B5EF4-FFF2-40B4-BE49-F238E27FC236}">
                <a16:creationId xmlns:a16="http://schemas.microsoft.com/office/drawing/2014/main" id="{A644BC25-9C88-FB05-2378-F0492CE6B993}"/>
              </a:ext>
            </a:extLst>
          </p:cNvPr>
          <p:cNvPicPr>
            <a:picLocks noChangeAspect="1"/>
          </p:cNvPicPr>
          <p:nvPr/>
        </p:nvPicPr>
        <p:blipFill>
          <a:blip r:embed="rId4"/>
          <a:stretch>
            <a:fillRect/>
          </a:stretch>
        </p:blipFill>
        <p:spPr>
          <a:xfrm>
            <a:off x="0" y="810322"/>
            <a:ext cx="9144000" cy="433317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28"/>
          <p:cNvPicPr preferRelativeResize="0"/>
          <p:nvPr/>
        </p:nvPicPr>
        <p:blipFill rotWithShape="1">
          <a:blip r:embed="rId3">
            <a:alphaModFix/>
          </a:blip>
          <a:srcRect/>
          <a:stretch/>
        </p:blipFill>
        <p:spPr>
          <a:xfrm>
            <a:off x="0" y="0"/>
            <a:ext cx="9144018"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14"/>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
            <a:extLst>
              <a:ext uri="{FF2B5EF4-FFF2-40B4-BE49-F238E27FC236}">
                <a16:creationId xmlns:a16="http://schemas.microsoft.com/office/drawing/2014/main" id="{2A0385B2-779C-682C-A062-B036FB7369C4}"/>
              </a:ext>
            </a:extLst>
          </p:cNvPr>
          <p:cNvPicPr>
            <a:picLocks noChangeAspect="1"/>
          </p:cNvPicPr>
          <p:nvPr/>
        </p:nvPicPr>
        <p:blipFill>
          <a:blip r:embed="rId4"/>
          <a:stretch>
            <a:fillRect/>
          </a:stretch>
        </p:blipFill>
        <p:spPr>
          <a:xfrm>
            <a:off x="0" y="806350"/>
            <a:ext cx="9144000" cy="4337150"/>
          </a:xfrm>
          <a:prstGeom prst="rect">
            <a:avLst/>
          </a:prstGeom>
        </p:spPr>
      </p:pic>
      <p:sp>
        <p:nvSpPr>
          <p:cNvPr id="61" name="Google Shape;61;p14"/>
          <p:cNvSpPr txBox="1"/>
          <p:nvPr/>
        </p:nvSpPr>
        <p:spPr>
          <a:xfrm>
            <a:off x="85525" y="806350"/>
            <a:ext cx="8943000" cy="5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b="1" u="sng" dirty="0"/>
              <a:t>Brief about the idea</a:t>
            </a:r>
            <a:endParaRPr sz="2200" b="1" u="sng" dirty="0"/>
          </a:p>
        </p:txBody>
      </p:sp>
      <p:sp>
        <p:nvSpPr>
          <p:cNvPr id="4" name="TextBox 3">
            <a:extLst>
              <a:ext uri="{FF2B5EF4-FFF2-40B4-BE49-F238E27FC236}">
                <a16:creationId xmlns:a16="http://schemas.microsoft.com/office/drawing/2014/main" id="{FC570295-BD05-CDD1-2231-9C6EDCD3CADA}"/>
              </a:ext>
            </a:extLst>
          </p:cNvPr>
          <p:cNvSpPr txBox="1"/>
          <p:nvPr/>
        </p:nvSpPr>
        <p:spPr>
          <a:xfrm>
            <a:off x="70550" y="1855441"/>
            <a:ext cx="8972950" cy="2354491"/>
          </a:xfrm>
          <a:prstGeom prst="rect">
            <a:avLst/>
          </a:prstGeom>
          <a:noFill/>
        </p:spPr>
        <p:txBody>
          <a:bodyPr wrap="square" rtlCol="0">
            <a:spAutoFit/>
          </a:bodyPr>
          <a:lstStyle/>
          <a:p>
            <a:r>
              <a:rPr lang="en-US" sz="2100" dirty="0">
                <a:solidFill>
                  <a:schemeClr val="bg1">
                    <a:lumMod val="95000"/>
                  </a:schemeClr>
                </a:solidFill>
              </a:rPr>
              <a:t>The idea is to design an interactive website that explores a hypothetical ocean world where life is sustained by chemosynthesis rather than photosynthesis. The website would provide detailed information about this unique ecosystem, showcase diverse life forms, and push the boundaries of astrobiology by simulating how such a world could exist. The platform would act as an educational and research tool, illustrating the possibilities of extraterrestrial life in environments devoid of sunlight.</a:t>
            </a:r>
            <a:endParaRPr lang="en-IN" sz="2100" dirty="0">
              <a:solidFill>
                <a:schemeClr val="bg1">
                  <a:lumMod val="95000"/>
                </a:schemeClr>
              </a:solidFill>
            </a:endParaRPr>
          </a:p>
        </p:txBody>
      </p:sp>
      <p:sp>
        <p:nvSpPr>
          <p:cNvPr id="5" name="Flowchart: Process 4">
            <a:extLst>
              <a:ext uri="{FF2B5EF4-FFF2-40B4-BE49-F238E27FC236}">
                <a16:creationId xmlns:a16="http://schemas.microsoft.com/office/drawing/2014/main" id="{A75D256D-3483-17FE-18F6-AC3F717DC44C}"/>
              </a:ext>
            </a:extLst>
          </p:cNvPr>
          <p:cNvSpPr/>
          <p:nvPr/>
        </p:nvSpPr>
        <p:spPr>
          <a:xfrm>
            <a:off x="0" y="1855440"/>
            <a:ext cx="9144000" cy="2481710"/>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Process 5">
            <a:extLst>
              <a:ext uri="{FF2B5EF4-FFF2-40B4-BE49-F238E27FC236}">
                <a16:creationId xmlns:a16="http://schemas.microsoft.com/office/drawing/2014/main" id="{251FD9D2-2912-1057-FCA5-F785754A4E5C}"/>
              </a:ext>
            </a:extLst>
          </p:cNvPr>
          <p:cNvSpPr/>
          <p:nvPr/>
        </p:nvSpPr>
        <p:spPr>
          <a:xfrm>
            <a:off x="115475" y="873295"/>
            <a:ext cx="2754105" cy="494955"/>
          </a:xfrm>
          <a:prstGeom prst="flowChartProcess">
            <a:avLst/>
          </a:prstGeom>
          <a:noFill/>
          <a:ln>
            <a:solidFill>
              <a:schemeClr val="bg1"/>
            </a:solidFill>
          </a:ln>
          <a:effectLst>
            <a:glow rad="139700">
              <a:schemeClr val="tx1">
                <a:lumMod val="95000"/>
                <a:lumOff val="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
            <a:extLst>
              <a:ext uri="{FF2B5EF4-FFF2-40B4-BE49-F238E27FC236}">
                <a16:creationId xmlns:a16="http://schemas.microsoft.com/office/drawing/2014/main" id="{4DF0D982-0EC7-BC7D-F76C-6459086D4151}"/>
              </a:ext>
            </a:extLst>
          </p:cNvPr>
          <p:cNvPicPr>
            <a:picLocks noChangeAspect="1"/>
          </p:cNvPicPr>
          <p:nvPr/>
        </p:nvPicPr>
        <p:blipFill>
          <a:blip r:embed="rId4"/>
          <a:stretch>
            <a:fillRect/>
          </a:stretch>
        </p:blipFill>
        <p:spPr>
          <a:xfrm>
            <a:off x="6782" y="818550"/>
            <a:ext cx="9137218" cy="4324950"/>
          </a:xfrm>
          <a:prstGeom prst="rect">
            <a:avLst/>
          </a:prstGeom>
        </p:spPr>
      </p:pic>
      <p:sp>
        <p:nvSpPr>
          <p:cNvPr id="67" name="Google Shape;67;p15"/>
          <p:cNvSpPr txBox="1"/>
          <p:nvPr/>
        </p:nvSpPr>
        <p:spPr>
          <a:xfrm>
            <a:off x="183250" y="818550"/>
            <a:ext cx="8784300" cy="501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500" b="1" u="sng" dirty="0">
                <a:solidFill>
                  <a:srgbClr val="000000"/>
                </a:solidFill>
              </a:rPr>
              <a:t>Opportunities</a:t>
            </a:r>
            <a:endParaRPr sz="1500" b="1" u="sng" dirty="0">
              <a:solidFill>
                <a:srgbClr val="000000"/>
              </a:solidFill>
            </a:endParaRPr>
          </a:p>
          <a:p>
            <a:pPr marL="914400" lvl="1" indent="-342900" algn="l" rtl="0">
              <a:lnSpc>
                <a:spcPct val="115000"/>
              </a:lnSpc>
              <a:spcBef>
                <a:spcPts val="0"/>
              </a:spcBef>
              <a:spcAft>
                <a:spcPts val="0"/>
              </a:spcAft>
              <a:buClr>
                <a:srgbClr val="000000"/>
              </a:buClr>
              <a:buSzPts val="1800"/>
              <a:buAutoNum type="alphaLcPeriod"/>
            </a:pPr>
            <a:r>
              <a:rPr lang="en-GB" sz="1500" b="1" u="sng" dirty="0">
                <a:solidFill>
                  <a:srgbClr val="000000"/>
                </a:solidFill>
              </a:rPr>
              <a:t>How different is it from any of the other existing ideas?</a:t>
            </a:r>
            <a:endParaRPr sz="1500" b="1" u="sng" dirty="0">
              <a:solidFill>
                <a:srgbClr val="000000"/>
              </a:solidFill>
            </a:endParaRPr>
          </a:p>
          <a:p>
            <a:pPr marL="914400" lvl="1" indent="-342900" algn="l" rtl="0">
              <a:lnSpc>
                <a:spcPct val="115000"/>
              </a:lnSpc>
              <a:spcBef>
                <a:spcPts val="0"/>
              </a:spcBef>
              <a:spcAft>
                <a:spcPts val="0"/>
              </a:spcAft>
              <a:buClr>
                <a:srgbClr val="000000"/>
              </a:buClr>
              <a:buSzPts val="1800"/>
              <a:buAutoNum type="alphaLcPeriod"/>
            </a:pPr>
            <a:r>
              <a:rPr lang="en-GB" sz="1500" b="1" u="sng" dirty="0">
                <a:solidFill>
                  <a:srgbClr val="000000"/>
                </a:solidFill>
              </a:rPr>
              <a:t>How will it be able to solve the problem?</a:t>
            </a:r>
            <a:endParaRPr sz="1500" b="1" u="sng" dirty="0">
              <a:solidFill>
                <a:srgbClr val="000000"/>
              </a:solidFill>
            </a:endParaRPr>
          </a:p>
          <a:p>
            <a:pPr marL="914400" lvl="1" indent="-342900" algn="l" rtl="0">
              <a:lnSpc>
                <a:spcPct val="115000"/>
              </a:lnSpc>
              <a:spcBef>
                <a:spcPts val="0"/>
              </a:spcBef>
              <a:spcAft>
                <a:spcPts val="0"/>
              </a:spcAft>
              <a:buClr>
                <a:srgbClr val="000000"/>
              </a:buClr>
              <a:buSzPts val="1800"/>
              <a:buAutoNum type="alphaLcPeriod"/>
            </a:pPr>
            <a:r>
              <a:rPr lang="en-GB" sz="1500" b="1" u="sng" dirty="0">
                <a:solidFill>
                  <a:srgbClr val="000000"/>
                </a:solidFill>
              </a:rPr>
              <a:t>USP of the proposed solution</a:t>
            </a:r>
            <a:endParaRPr sz="1500" b="1" u="sng" dirty="0">
              <a:solidFill>
                <a:srgbClr val="000000"/>
              </a:solidFill>
            </a:endParaRPr>
          </a:p>
          <a:p>
            <a:pPr marL="0" lvl="0" indent="0" algn="l" rtl="0">
              <a:spcBef>
                <a:spcPts val="0"/>
              </a:spcBef>
              <a:spcAft>
                <a:spcPts val="0"/>
              </a:spcAft>
              <a:buNone/>
            </a:pPr>
            <a:endParaRPr sz="1500" b="1" u="sng" dirty="0">
              <a:solidFill>
                <a:srgbClr val="595959"/>
              </a:solidFill>
            </a:endParaRPr>
          </a:p>
        </p:txBody>
      </p:sp>
      <p:sp>
        <p:nvSpPr>
          <p:cNvPr id="4" name="TextBox 3">
            <a:extLst>
              <a:ext uri="{FF2B5EF4-FFF2-40B4-BE49-F238E27FC236}">
                <a16:creationId xmlns:a16="http://schemas.microsoft.com/office/drawing/2014/main" id="{81DC779E-DDBD-1407-9233-018A9B054F6D}"/>
              </a:ext>
            </a:extLst>
          </p:cNvPr>
          <p:cNvSpPr txBox="1"/>
          <p:nvPr/>
        </p:nvSpPr>
        <p:spPr>
          <a:xfrm>
            <a:off x="6782" y="2222810"/>
            <a:ext cx="9062877" cy="2908489"/>
          </a:xfrm>
          <a:prstGeom prst="rect">
            <a:avLst/>
          </a:prstGeom>
          <a:noFill/>
        </p:spPr>
        <p:txBody>
          <a:bodyPr wrap="square" rtlCol="0">
            <a:spAutoFit/>
          </a:bodyPr>
          <a:lstStyle/>
          <a:p>
            <a:r>
              <a:rPr lang="en-US" dirty="0">
                <a:solidFill>
                  <a:schemeClr val="accent5">
                    <a:lumMod val="60000"/>
                    <a:lumOff val="40000"/>
                  </a:schemeClr>
                </a:solidFill>
              </a:rPr>
              <a:t>a. How different is it from any of the other existing ideas?</a:t>
            </a:r>
            <a:endParaRPr lang="en-US" sz="250" dirty="0">
              <a:solidFill>
                <a:schemeClr val="accent5">
                  <a:lumMod val="60000"/>
                  <a:lumOff val="40000"/>
                </a:schemeClr>
              </a:solidFill>
            </a:endParaRPr>
          </a:p>
          <a:p>
            <a:endParaRPr lang="en-US" sz="250" dirty="0">
              <a:solidFill>
                <a:schemeClr val="bg1">
                  <a:lumMod val="95000"/>
                </a:schemeClr>
              </a:solidFill>
            </a:endParaRPr>
          </a:p>
          <a:p>
            <a:r>
              <a:rPr lang="en-US" dirty="0">
                <a:solidFill>
                  <a:schemeClr val="bg1">
                    <a:lumMod val="95000"/>
                  </a:schemeClr>
                </a:solidFill>
              </a:rPr>
              <a:t>	This project diverges from traditional approaches to ecosystems, which typically focus on photosynthesis and Earth-like environments. It delves into the rarely explored realm of chemosynthesis, providing users with insights into non-Earth-like ecosystems. Few projects combine astrobiology, marine biology, and educational content in such a futuristic manner.</a:t>
            </a:r>
            <a:endParaRPr lang="en-US" sz="500" dirty="0">
              <a:solidFill>
                <a:schemeClr val="bg1">
                  <a:lumMod val="95000"/>
                </a:schemeClr>
              </a:solidFill>
            </a:endParaRPr>
          </a:p>
          <a:p>
            <a:endParaRPr lang="en-US" sz="500" dirty="0">
              <a:solidFill>
                <a:schemeClr val="bg1">
                  <a:lumMod val="95000"/>
                </a:schemeClr>
              </a:solidFill>
            </a:endParaRPr>
          </a:p>
          <a:p>
            <a:r>
              <a:rPr lang="en-US" dirty="0">
                <a:solidFill>
                  <a:schemeClr val="accent5">
                    <a:lumMod val="60000"/>
                    <a:lumOff val="40000"/>
                  </a:schemeClr>
                </a:solidFill>
              </a:rPr>
              <a:t>b. How will it be able to solve the problem?</a:t>
            </a:r>
            <a:endParaRPr lang="en-US" sz="250" dirty="0">
              <a:solidFill>
                <a:schemeClr val="accent5">
                  <a:lumMod val="60000"/>
                  <a:lumOff val="40000"/>
                </a:schemeClr>
              </a:solidFill>
            </a:endParaRPr>
          </a:p>
          <a:p>
            <a:endParaRPr lang="en-US" sz="250" dirty="0">
              <a:solidFill>
                <a:schemeClr val="bg1">
                  <a:lumMod val="95000"/>
                </a:schemeClr>
              </a:solidFill>
            </a:endParaRPr>
          </a:p>
          <a:p>
            <a:r>
              <a:rPr lang="en-US" dirty="0">
                <a:solidFill>
                  <a:schemeClr val="bg1">
                    <a:lumMod val="95000"/>
                  </a:schemeClr>
                </a:solidFill>
              </a:rPr>
              <a:t>	The website will educate users about alternative life-sustaining processes such as chemosynthesis, encouraging interest in astrobiology and marine ecosystems. It could also serve as a resource for scientists and students researching extreme environments, showcasing the vast potential for life outside Earth.</a:t>
            </a:r>
            <a:endParaRPr lang="en-US" sz="500" dirty="0">
              <a:solidFill>
                <a:schemeClr val="bg1">
                  <a:lumMod val="95000"/>
                </a:schemeClr>
              </a:solidFill>
            </a:endParaRPr>
          </a:p>
          <a:p>
            <a:endParaRPr lang="en-US" sz="500" dirty="0">
              <a:solidFill>
                <a:schemeClr val="bg1">
                  <a:lumMod val="95000"/>
                </a:schemeClr>
              </a:solidFill>
            </a:endParaRPr>
          </a:p>
          <a:p>
            <a:r>
              <a:rPr lang="en-US" dirty="0">
                <a:solidFill>
                  <a:schemeClr val="accent5">
                    <a:lumMod val="60000"/>
                    <a:lumOff val="40000"/>
                  </a:schemeClr>
                </a:solidFill>
              </a:rPr>
              <a:t>c. Unique Selling Proposition (USP) of the proposed solution </a:t>
            </a:r>
          </a:p>
          <a:p>
            <a:r>
              <a:rPr lang="en-US" dirty="0">
                <a:solidFill>
                  <a:schemeClr val="bg1">
                    <a:lumMod val="95000"/>
                  </a:schemeClr>
                </a:solidFill>
              </a:rPr>
              <a:t>	* A unique combination of educational content, interactive simulations, and astrobiology. </a:t>
            </a:r>
          </a:p>
          <a:p>
            <a:r>
              <a:rPr lang="en-US" dirty="0">
                <a:solidFill>
                  <a:schemeClr val="bg1">
                    <a:lumMod val="95000"/>
                  </a:schemeClr>
                </a:solidFill>
              </a:rPr>
              <a:t>	* Explores a scientifically accurate, yet futuristic concept of non-solar dependent ecosystems.</a:t>
            </a:r>
            <a:endParaRPr lang="en-IN" dirty="0">
              <a:solidFill>
                <a:schemeClr val="bg1">
                  <a:lumMod val="95000"/>
                </a:schemeClr>
              </a:solidFill>
            </a:endParaRPr>
          </a:p>
        </p:txBody>
      </p:sp>
      <p:sp>
        <p:nvSpPr>
          <p:cNvPr id="5" name="Flowchart: Process 4">
            <a:extLst>
              <a:ext uri="{FF2B5EF4-FFF2-40B4-BE49-F238E27FC236}">
                <a16:creationId xmlns:a16="http://schemas.microsoft.com/office/drawing/2014/main" id="{DF7B6C46-DCE1-FB12-8CE0-594D3DDD34D1}"/>
              </a:ext>
            </a:extLst>
          </p:cNvPr>
          <p:cNvSpPr/>
          <p:nvPr/>
        </p:nvSpPr>
        <p:spPr>
          <a:xfrm>
            <a:off x="6764" y="2222809"/>
            <a:ext cx="9130454" cy="1182030"/>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Process 5">
            <a:extLst>
              <a:ext uri="{FF2B5EF4-FFF2-40B4-BE49-F238E27FC236}">
                <a16:creationId xmlns:a16="http://schemas.microsoft.com/office/drawing/2014/main" id="{50DD24BD-E8A4-B49F-F0E4-8AFCDFD73EB2}"/>
              </a:ext>
            </a:extLst>
          </p:cNvPr>
          <p:cNvSpPr/>
          <p:nvPr/>
        </p:nvSpPr>
        <p:spPr>
          <a:xfrm>
            <a:off x="6745" y="3404839"/>
            <a:ext cx="9130453" cy="1003610"/>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Process 6">
            <a:extLst>
              <a:ext uri="{FF2B5EF4-FFF2-40B4-BE49-F238E27FC236}">
                <a16:creationId xmlns:a16="http://schemas.microsoft.com/office/drawing/2014/main" id="{DEECE5BD-DA59-9BDE-82FD-0A547DBB966C}"/>
              </a:ext>
            </a:extLst>
          </p:cNvPr>
          <p:cNvSpPr/>
          <p:nvPr/>
        </p:nvSpPr>
        <p:spPr>
          <a:xfrm>
            <a:off x="6724" y="4408449"/>
            <a:ext cx="9137276" cy="735051"/>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Process 7">
            <a:extLst>
              <a:ext uri="{FF2B5EF4-FFF2-40B4-BE49-F238E27FC236}">
                <a16:creationId xmlns:a16="http://schemas.microsoft.com/office/drawing/2014/main" id="{2A835185-B27D-30F0-5CDA-DDCE6D1EB3BA}"/>
              </a:ext>
            </a:extLst>
          </p:cNvPr>
          <p:cNvSpPr/>
          <p:nvPr/>
        </p:nvSpPr>
        <p:spPr>
          <a:xfrm>
            <a:off x="183232" y="899532"/>
            <a:ext cx="6039148" cy="1101048"/>
          </a:xfrm>
          <a:prstGeom prst="flowChartProcess">
            <a:avLst/>
          </a:prstGeom>
          <a:noFill/>
          <a:ln>
            <a:solidFill>
              <a:schemeClr val="bg1"/>
            </a:solidFill>
          </a:ln>
          <a:effectLst>
            <a:glow rad="139700">
              <a:schemeClr val="tx1">
                <a:lumMod val="95000"/>
                <a:lumOff val="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6"/>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
            <a:extLst>
              <a:ext uri="{FF2B5EF4-FFF2-40B4-BE49-F238E27FC236}">
                <a16:creationId xmlns:a16="http://schemas.microsoft.com/office/drawing/2014/main" id="{F107F6A8-9F68-3ABB-4D69-2DC5862DBC10}"/>
              </a:ext>
            </a:extLst>
          </p:cNvPr>
          <p:cNvPicPr>
            <a:picLocks noChangeAspect="1"/>
          </p:cNvPicPr>
          <p:nvPr/>
        </p:nvPicPr>
        <p:blipFill>
          <a:blip r:embed="rId4"/>
          <a:stretch>
            <a:fillRect/>
          </a:stretch>
        </p:blipFill>
        <p:spPr>
          <a:xfrm>
            <a:off x="0" y="795454"/>
            <a:ext cx="9144000" cy="4348046"/>
          </a:xfrm>
          <a:prstGeom prst="rect">
            <a:avLst/>
          </a:prstGeom>
        </p:spPr>
      </p:pic>
      <p:sp>
        <p:nvSpPr>
          <p:cNvPr id="73" name="Google Shape;73;p16"/>
          <p:cNvSpPr txBox="1"/>
          <p:nvPr/>
        </p:nvSpPr>
        <p:spPr>
          <a:xfrm>
            <a:off x="195475" y="855225"/>
            <a:ext cx="8698800" cy="5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u="sng" dirty="0"/>
              <a:t>List of features offered by the solution</a:t>
            </a:r>
            <a:endParaRPr sz="1800" b="1" u="sng" dirty="0"/>
          </a:p>
        </p:txBody>
      </p:sp>
      <p:sp>
        <p:nvSpPr>
          <p:cNvPr id="4" name="TextBox 3">
            <a:extLst>
              <a:ext uri="{FF2B5EF4-FFF2-40B4-BE49-F238E27FC236}">
                <a16:creationId xmlns:a16="http://schemas.microsoft.com/office/drawing/2014/main" id="{6552799B-061A-379D-D9E2-92CBEF61C459}"/>
              </a:ext>
            </a:extLst>
          </p:cNvPr>
          <p:cNvSpPr txBox="1"/>
          <p:nvPr/>
        </p:nvSpPr>
        <p:spPr>
          <a:xfrm>
            <a:off x="0" y="1241502"/>
            <a:ext cx="9144000" cy="3970318"/>
          </a:xfrm>
          <a:prstGeom prst="rect">
            <a:avLst/>
          </a:prstGeom>
          <a:noFill/>
        </p:spPr>
        <p:txBody>
          <a:bodyPr wrap="square" rtlCol="0">
            <a:spAutoFit/>
          </a:bodyPr>
          <a:lstStyle/>
          <a:p>
            <a:r>
              <a:rPr lang="en-US" b="1" dirty="0">
                <a:solidFill>
                  <a:schemeClr val="accent5">
                    <a:lumMod val="60000"/>
                    <a:lumOff val="40000"/>
                  </a:schemeClr>
                </a:solidFill>
              </a:rPr>
              <a:t>Interactive Simulations</a:t>
            </a:r>
            <a:r>
              <a:rPr lang="en-US" dirty="0">
                <a:solidFill>
                  <a:schemeClr val="accent5">
                    <a:lumMod val="60000"/>
                    <a:lumOff val="40000"/>
                  </a:schemeClr>
                </a:solidFill>
              </a:rPr>
              <a:t>:</a:t>
            </a:r>
          </a:p>
          <a:p>
            <a:r>
              <a:rPr lang="en-US" dirty="0">
                <a:solidFill>
                  <a:schemeClr val="bg1"/>
                </a:solidFill>
              </a:rPr>
              <a:t>Users can explore different layers of the ocean world, view life forms and ecosystems that thrive on     chemosynthesis.</a:t>
            </a:r>
          </a:p>
          <a:p>
            <a:endParaRPr lang="en-US" dirty="0">
              <a:solidFill>
                <a:schemeClr val="bg1"/>
              </a:solidFill>
            </a:endParaRPr>
          </a:p>
          <a:p>
            <a:r>
              <a:rPr lang="en-US" b="1" dirty="0">
                <a:solidFill>
                  <a:schemeClr val="accent5">
                    <a:lumMod val="60000"/>
                    <a:lumOff val="40000"/>
                  </a:schemeClr>
                </a:solidFill>
              </a:rPr>
              <a:t>Scientific Database:</a:t>
            </a:r>
            <a:r>
              <a:rPr lang="en-US" dirty="0">
                <a:solidFill>
                  <a:schemeClr val="accent5">
                    <a:lumMod val="60000"/>
                    <a:lumOff val="40000"/>
                  </a:schemeClr>
                </a:solidFill>
              </a:rPr>
              <a:t> </a:t>
            </a:r>
          </a:p>
          <a:p>
            <a:r>
              <a:rPr lang="en-US" dirty="0">
                <a:solidFill>
                  <a:schemeClr val="bg1"/>
                </a:solidFill>
              </a:rPr>
              <a:t>In-depth information about chemosynthesis, extremophiles, and astrobiology.</a:t>
            </a:r>
          </a:p>
          <a:p>
            <a:endParaRPr lang="en-US" dirty="0">
              <a:solidFill>
                <a:schemeClr val="bg1"/>
              </a:solidFill>
            </a:endParaRPr>
          </a:p>
          <a:p>
            <a:r>
              <a:rPr lang="en-US" b="1" dirty="0">
                <a:solidFill>
                  <a:schemeClr val="accent5">
                    <a:lumMod val="60000"/>
                    <a:lumOff val="40000"/>
                  </a:schemeClr>
                </a:solidFill>
              </a:rPr>
              <a:t>Exploration Mode:</a:t>
            </a:r>
            <a:r>
              <a:rPr lang="en-US" dirty="0">
                <a:solidFill>
                  <a:schemeClr val="accent5">
                    <a:lumMod val="60000"/>
                    <a:lumOff val="40000"/>
                  </a:schemeClr>
                </a:solidFill>
              </a:rPr>
              <a:t> </a:t>
            </a:r>
          </a:p>
          <a:p>
            <a:r>
              <a:rPr lang="en-US" dirty="0">
                <a:solidFill>
                  <a:schemeClr val="bg1"/>
                </a:solidFill>
              </a:rPr>
              <a:t>Allows users to navigate the ocean world, interact with various creatures, and learn about their adaptations.</a:t>
            </a:r>
          </a:p>
          <a:p>
            <a:endParaRPr lang="en-US" dirty="0">
              <a:solidFill>
                <a:schemeClr val="bg1"/>
              </a:solidFill>
            </a:endParaRPr>
          </a:p>
          <a:p>
            <a:r>
              <a:rPr lang="en-US" b="1" dirty="0">
                <a:solidFill>
                  <a:schemeClr val="accent5">
                    <a:lumMod val="60000"/>
                    <a:lumOff val="40000"/>
                  </a:schemeClr>
                </a:solidFill>
              </a:rPr>
              <a:t>Resource Section:</a:t>
            </a:r>
            <a:r>
              <a:rPr lang="en-US" dirty="0">
                <a:solidFill>
                  <a:schemeClr val="accent5">
                    <a:lumMod val="60000"/>
                    <a:lumOff val="40000"/>
                  </a:schemeClr>
                </a:solidFill>
              </a:rPr>
              <a:t> </a:t>
            </a:r>
          </a:p>
          <a:p>
            <a:r>
              <a:rPr lang="en-US" dirty="0">
                <a:solidFill>
                  <a:schemeClr val="bg1"/>
                </a:solidFill>
              </a:rPr>
              <a:t>Links to research papers, articles, and videos on chemosynthesis and astrobiology.</a:t>
            </a:r>
          </a:p>
          <a:p>
            <a:endParaRPr lang="en-US" dirty="0">
              <a:solidFill>
                <a:schemeClr val="accent5">
                  <a:lumMod val="60000"/>
                  <a:lumOff val="40000"/>
                </a:schemeClr>
              </a:solidFill>
            </a:endParaRPr>
          </a:p>
          <a:p>
            <a:r>
              <a:rPr lang="en-US" b="1" dirty="0">
                <a:solidFill>
                  <a:schemeClr val="accent5">
                    <a:lumMod val="60000"/>
                    <a:lumOff val="40000"/>
                  </a:schemeClr>
                </a:solidFill>
              </a:rPr>
              <a:t>Quizzes and Activities:</a:t>
            </a:r>
            <a:r>
              <a:rPr lang="en-US" dirty="0">
                <a:solidFill>
                  <a:schemeClr val="accent5">
                    <a:lumMod val="60000"/>
                    <a:lumOff val="40000"/>
                  </a:schemeClr>
                </a:solidFill>
              </a:rPr>
              <a:t> </a:t>
            </a:r>
          </a:p>
          <a:p>
            <a:r>
              <a:rPr lang="en-US" dirty="0">
                <a:solidFill>
                  <a:schemeClr val="bg1"/>
                </a:solidFill>
              </a:rPr>
              <a:t>Educative challenges and quizzes for students and enthusiasts.</a:t>
            </a:r>
          </a:p>
          <a:p>
            <a:endParaRPr lang="en-US" dirty="0">
              <a:solidFill>
                <a:schemeClr val="bg1"/>
              </a:solidFill>
            </a:endParaRPr>
          </a:p>
          <a:p>
            <a:r>
              <a:rPr lang="en-US" b="1" dirty="0">
                <a:solidFill>
                  <a:schemeClr val="accent5">
                    <a:lumMod val="60000"/>
                    <a:lumOff val="40000"/>
                  </a:schemeClr>
                </a:solidFill>
              </a:rPr>
              <a:t>Collaboration Portal:</a:t>
            </a:r>
            <a:r>
              <a:rPr lang="en-US" dirty="0">
                <a:solidFill>
                  <a:schemeClr val="accent5">
                    <a:lumMod val="60000"/>
                    <a:lumOff val="40000"/>
                  </a:schemeClr>
                </a:solidFill>
              </a:rPr>
              <a:t> </a:t>
            </a:r>
          </a:p>
          <a:p>
            <a:r>
              <a:rPr lang="en-US" dirty="0">
                <a:solidFill>
                  <a:schemeClr val="bg1"/>
                </a:solidFill>
              </a:rPr>
              <a:t>Forum for researchers and educators to discuss the topic and share resources.</a:t>
            </a:r>
            <a:endParaRPr lang="en-IN" dirty="0">
              <a:solidFill>
                <a:schemeClr val="bg1"/>
              </a:solidFill>
            </a:endParaRPr>
          </a:p>
        </p:txBody>
      </p:sp>
      <p:sp>
        <p:nvSpPr>
          <p:cNvPr id="7" name="Flowchart: Process 6">
            <a:extLst>
              <a:ext uri="{FF2B5EF4-FFF2-40B4-BE49-F238E27FC236}">
                <a16:creationId xmlns:a16="http://schemas.microsoft.com/office/drawing/2014/main" id="{1C9B046D-102C-9C0A-C99F-C7BB8BD57433}"/>
              </a:ext>
            </a:extLst>
          </p:cNvPr>
          <p:cNvSpPr/>
          <p:nvPr/>
        </p:nvSpPr>
        <p:spPr>
          <a:xfrm>
            <a:off x="-18" y="1263805"/>
            <a:ext cx="8601289" cy="854927"/>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Process 7">
            <a:extLst>
              <a:ext uri="{FF2B5EF4-FFF2-40B4-BE49-F238E27FC236}">
                <a16:creationId xmlns:a16="http://schemas.microsoft.com/office/drawing/2014/main" id="{DC8808A9-87C5-0933-15A3-9E57990ECFFD}"/>
              </a:ext>
            </a:extLst>
          </p:cNvPr>
          <p:cNvSpPr/>
          <p:nvPr/>
        </p:nvSpPr>
        <p:spPr>
          <a:xfrm>
            <a:off x="-35" y="2115015"/>
            <a:ext cx="8601307" cy="613317"/>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Flowchart: Process 8">
            <a:extLst>
              <a:ext uri="{FF2B5EF4-FFF2-40B4-BE49-F238E27FC236}">
                <a16:creationId xmlns:a16="http://schemas.microsoft.com/office/drawing/2014/main" id="{E7D497BB-1261-B7BF-BC73-6F953AAA052E}"/>
              </a:ext>
            </a:extLst>
          </p:cNvPr>
          <p:cNvSpPr/>
          <p:nvPr/>
        </p:nvSpPr>
        <p:spPr>
          <a:xfrm>
            <a:off x="-1" y="2724616"/>
            <a:ext cx="8601307" cy="613318"/>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Flowchart: Process 9">
            <a:extLst>
              <a:ext uri="{FF2B5EF4-FFF2-40B4-BE49-F238E27FC236}">
                <a16:creationId xmlns:a16="http://schemas.microsoft.com/office/drawing/2014/main" id="{B4019A45-13F9-871C-7DCA-83777EDCD704}"/>
              </a:ext>
            </a:extLst>
          </p:cNvPr>
          <p:cNvSpPr/>
          <p:nvPr/>
        </p:nvSpPr>
        <p:spPr>
          <a:xfrm>
            <a:off x="-35" y="3334217"/>
            <a:ext cx="8601306" cy="609602"/>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Flowchart: Process 10">
            <a:extLst>
              <a:ext uri="{FF2B5EF4-FFF2-40B4-BE49-F238E27FC236}">
                <a16:creationId xmlns:a16="http://schemas.microsoft.com/office/drawing/2014/main" id="{75FBB611-22FB-1D8D-DB08-640A4A7C58F7}"/>
              </a:ext>
            </a:extLst>
          </p:cNvPr>
          <p:cNvSpPr/>
          <p:nvPr/>
        </p:nvSpPr>
        <p:spPr>
          <a:xfrm>
            <a:off x="-1" y="3943818"/>
            <a:ext cx="8601271" cy="613319"/>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Flowchart: Process 11">
            <a:extLst>
              <a:ext uri="{FF2B5EF4-FFF2-40B4-BE49-F238E27FC236}">
                <a16:creationId xmlns:a16="http://schemas.microsoft.com/office/drawing/2014/main" id="{A616D601-6050-BD36-6EE5-D2B8182FA9CF}"/>
              </a:ext>
            </a:extLst>
          </p:cNvPr>
          <p:cNvSpPr/>
          <p:nvPr/>
        </p:nvSpPr>
        <p:spPr>
          <a:xfrm>
            <a:off x="-35" y="4559713"/>
            <a:ext cx="8601270" cy="583787"/>
          </a:xfrm>
          <a:prstGeom prst="flowChartProcess">
            <a:avLst/>
          </a:prstGeom>
          <a:noFill/>
          <a:ln>
            <a:solidFill>
              <a:schemeClr val="bg1"/>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Flowchart: Process 12">
            <a:extLst>
              <a:ext uri="{FF2B5EF4-FFF2-40B4-BE49-F238E27FC236}">
                <a16:creationId xmlns:a16="http://schemas.microsoft.com/office/drawing/2014/main" id="{CF06C9B8-BBAF-5223-44D0-C97A71B86048}"/>
              </a:ext>
            </a:extLst>
          </p:cNvPr>
          <p:cNvSpPr/>
          <p:nvPr/>
        </p:nvSpPr>
        <p:spPr>
          <a:xfrm>
            <a:off x="195456" y="893235"/>
            <a:ext cx="4376543" cy="348267"/>
          </a:xfrm>
          <a:prstGeom prst="flowChartProcess">
            <a:avLst/>
          </a:prstGeom>
          <a:noFill/>
          <a:ln>
            <a:solidFill>
              <a:schemeClr val="bg1"/>
            </a:solidFill>
          </a:ln>
          <a:effectLst>
            <a:glow rad="101600">
              <a:schemeClr val="tx1">
                <a:lumMod val="95000"/>
                <a:lumOff val="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78" name="Google Shape;78;p17"/>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
            <a:extLst>
              <a:ext uri="{FF2B5EF4-FFF2-40B4-BE49-F238E27FC236}">
                <a16:creationId xmlns:a16="http://schemas.microsoft.com/office/drawing/2014/main" id="{C3C35428-4FEE-D48D-E4DF-BAB7FB965F2C}"/>
              </a:ext>
            </a:extLst>
          </p:cNvPr>
          <p:cNvPicPr>
            <a:picLocks noChangeAspect="1"/>
          </p:cNvPicPr>
          <p:nvPr/>
        </p:nvPicPr>
        <p:blipFill>
          <a:blip r:embed="rId4"/>
          <a:stretch>
            <a:fillRect/>
          </a:stretch>
        </p:blipFill>
        <p:spPr>
          <a:xfrm>
            <a:off x="0" y="773151"/>
            <a:ext cx="9144000" cy="4370348"/>
          </a:xfrm>
          <a:prstGeom prst="rect">
            <a:avLst/>
          </a:prstGeom>
        </p:spPr>
      </p:pic>
      <p:sp>
        <p:nvSpPr>
          <p:cNvPr id="79" name="Google Shape;79;p17"/>
          <p:cNvSpPr txBox="1"/>
          <p:nvPr/>
        </p:nvSpPr>
        <p:spPr>
          <a:xfrm>
            <a:off x="195475" y="830775"/>
            <a:ext cx="8772000" cy="51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u="sng" dirty="0"/>
              <a:t>Process flow diagram or Use-case diagram</a:t>
            </a:r>
            <a:endParaRPr sz="1800" b="1" u="sng" dirty="0"/>
          </a:p>
        </p:txBody>
      </p:sp>
      <p:grpSp>
        <p:nvGrpSpPr>
          <p:cNvPr id="6" name="Group 5">
            <a:extLst>
              <a:ext uri="{FF2B5EF4-FFF2-40B4-BE49-F238E27FC236}">
                <a16:creationId xmlns:a16="http://schemas.microsoft.com/office/drawing/2014/main" id="{24EF671E-FA8F-00F4-8EB7-2F0F3C492667}"/>
              </a:ext>
            </a:extLst>
          </p:cNvPr>
          <p:cNvGrpSpPr/>
          <p:nvPr/>
        </p:nvGrpSpPr>
        <p:grpSpPr>
          <a:xfrm>
            <a:off x="176525" y="1286107"/>
            <a:ext cx="2358519" cy="1285643"/>
            <a:chOff x="176525" y="1286107"/>
            <a:chExt cx="2358519" cy="1285643"/>
          </a:xfrm>
          <a:effectLst>
            <a:glow rad="63500">
              <a:schemeClr val="accent5">
                <a:satMod val="175000"/>
                <a:alpha val="40000"/>
              </a:schemeClr>
            </a:glow>
          </a:effectLst>
        </p:grpSpPr>
        <p:sp>
          <p:nvSpPr>
            <p:cNvPr id="4" name="Rectangle 3">
              <a:extLst>
                <a:ext uri="{FF2B5EF4-FFF2-40B4-BE49-F238E27FC236}">
                  <a16:creationId xmlns:a16="http://schemas.microsoft.com/office/drawing/2014/main" id="{902A7F68-FE89-CD3E-2EEB-65F81617EA2A}"/>
                </a:ext>
              </a:extLst>
            </p:cNvPr>
            <p:cNvSpPr/>
            <p:nvPr/>
          </p:nvSpPr>
          <p:spPr>
            <a:xfrm>
              <a:off x="176525" y="1286107"/>
              <a:ext cx="2358519" cy="1285643"/>
            </a:xfrm>
            <a:prstGeom prst="rect">
              <a:avLst/>
            </a:prstGeom>
            <a:noFill/>
            <a:ln>
              <a:solidFill>
                <a:schemeClr val="accent5">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noFill/>
              </a:endParaRPr>
            </a:p>
          </p:txBody>
        </p:sp>
        <p:sp>
          <p:nvSpPr>
            <p:cNvPr id="5" name="TextBox 4">
              <a:extLst>
                <a:ext uri="{FF2B5EF4-FFF2-40B4-BE49-F238E27FC236}">
                  <a16:creationId xmlns:a16="http://schemas.microsoft.com/office/drawing/2014/main" id="{E601A322-314F-8EFE-7760-7F490016D576}"/>
                </a:ext>
              </a:extLst>
            </p:cNvPr>
            <p:cNvSpPr txBox="1"/>
            <p:nvPr/>
          </p:nvSpPr>
          <p:spPr>
            <a:xfrm>
              <a:off x="195457" y="1286107"/>
              <a:ext cx="2339587" cy="307777"/>
            </a:xfrm>
            <a:prstGeom prst="rect">
              <a:avLst/>
            </a:prstGeom>
            <a:noFill/>
          </p:spPr>
          <p:txBody>
            <a:bodyPr wrap="square" rtlCol="0">
              <a:spAutoFit/>
            </a:bodyPr>
            <a:lstStyle/>
            <a:p>
              <a:endParaRPr lang="en-IN" dirty="0"/>
            </a:p>
          </p:txBody>
        </p:sp>
      </p:grpSp>
      <p:sp>
        <p:nvSpPr>
          <p:cNvPr id="10" name="TextBox 9">
            <a:extLst>
              <a:ext uri="{FF2B5EF4-FFF2-40B4-BE49-F238E27FC236}">
                <a16:creationId xmlns:a16="http://schemas.microsoft.com/office/drawing/2014/main" id="{3308822D-572F-5B58-D276-A74CE93BF57E}"/>
              </a:ext>
            </a:extLst>
          </p:cNvPr>
          <p:cNvSpPr txBox="1"/>
          <p:nvPr/>
        </p:nvSpPr>
        <p:spPr>
          <a:xfrm>
            <a:off x="195457" y="1308833"/>
            <a:ext cx="2339587" cy="1061829"/>
          </a:xfrm>
          <a:prstGeom prst="rect">
            <a:avLst/>
          </a:prstGeom>
          <a:noFill/>
        </p:spPr>
        <p:txBody>
          <a:bodyPr wrap="square">
            <a:spAutoFit/>
          </a:bodyPr>
          <a:lstStyle/>
          <a:p>
            <a:pPr algn="ctr"/>
            <a:r>
              <a:rPr lang="en-IN" b="1" dirty="0">
                <a:solidFill>
                  <a:schemeClr val="accent5">
                    <a:lumMod val="60000"/>
                    <a:lumOff val="40000"/>
                  </a:schemeClr>
                </a:solidFill>
              </a:rPr>
              <a:t>User Registration/Login:</a:t>
            </a:r>
            <a:endParaRPr lang="en-IN" sz="700" b="1" dirty="0">
              <a:solidFill>
                <a:schemeClr val="accent5">
                  <a:lumMod val="60000"/>
                  <a:lumOff val="40000"/>
                </a:schemeClr>
              </a:solidFill>
            </a:endParaRPr>
          </a:p>
          <a:p>
            <a:pPr algn="ctr"/>
            <a:endParaRPr lang="en-IN" sz="700" b="1" dirty="0">
              <a:solidFill>
                <a:schemeClr val="accent5">
                  <a:lumMod val="60000"/>
                  <a:lumOff val="40000"/>
                </a:schemeClr>
              </a:solidFill>
            </a:endParaRPr>
          </a:p>
          <a:p>
            <a:pPr algn="ctr"/>
            <a:r>
              <a:rPr lang="en-US" dirty="0">
                <a:solidFill>
                  <a:schemeClr val="bg1"/>
                </a:solidFill>
              </a:rPr>
              <a:t>New and returning users can register and log in to track progress.</a:t>
            </a:r>
            <a:endParaRPr lang="en-IN" dirty="0">
              <a:solidFill>
                <a:schemeClr val="bg1"/>
              </a:solidFill>
            </a:endParaRPr>
          </a:p>
        </p:txBody>
      </p:sp>
      <p:cxnSp>
        <p:nvCxnSpPr>
          <p:cNvPr id="12" name="Connector: Elbow 11">
            <a:extLst>
              <a:ext uri="{FF2B5EF4-FFF2-40B4-BE49-F238E27FC236}">
                <a16:creationId xmlns:a16="http://schemas.microsoft.com/office/drawing/2014/main" id="{712F9B31-C499-5ACC-31F9-0515C60D90F4}"/>
              </a:ext>
            </a:extLst>
          </p:cNvPr>
          <p:cNvCxnSpPr>
            <a:cxnSpLocks/>
          </p:cNvCxnSpPr>
          <p:nvPr/>
        </p:nvCxnSpPr>
        <p:spPr>
          <a:xfrm>
            <a:off x="2550165" y="1350802"/>
            <a:ext cx="1033094" cy="1019860"/>
          </a:xfrm>
          <a:prstGeom prst="bentConnector3">
            <a:avLst/>
          </a:prstGeom>
          <a:ln>
            <a:solidFill>
              <a:schemeClr val="bg1"/>
            </a:solidFill>
            <a:tailEnd type="triangle"/>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sp>
        <p:nvSpPr>
          <p:cNvPr id="13" name="Flowchart: Process 12">
            <a:extLst>
              <a:ext uri="{FF2B5EF4-FFF2-40B4-BE49-F238E27FC236}">
                <a16:creationId xmlns:a16="http://schemas.microsoft.com/office/drawing/2014/main" id="{D0436782-4847-5A0B-D659-CE1C49F27C7B}"/>
              </a:ext>
            </a:extLst>
          </p:cNvPr>
          <p:cNvSpPr/>
          <p:nvPr/>
        </p:nvSpPr>
        <p:spPr>
          <a:xfrm>
            <a:off x="3615147" y="1286107"/>
            <a:ext cx="2339569" cy="1285643"/>
          </a:xfrm>
          <a:prstGeom prst="flowChartProcess">
            <a:avLst/>
          </a:prstGeom>
          <a:noFill/>
          <a:ln>
            <a:solidFill>
              <a:schemeClr val="accent5">
                <a:lumMod val="60000"/>
                <a:lumOff val="40000"/>
              </a:schemeClr>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1B5B519C-8070-C421-B144-A1FB7DB881CB}"/>
              </a:ext>
            </a:extLst>
          </p:cNvPr>
          <p:cNvSpPr txBox="1"/>
          <p:nvPr/>
        </p:nvSpPr>
        <p:spPr>
          <a:xfrm>
            <a:off x="3673526" y="1355515"/>
            <a:ext cx="2222810" cy="1169551"/>
          </a:xfrm>
          <a:prstGeom prst="rect">
            <a:avLst/>
          </a:prstGeom>
          <a:noFill/>
        </p:spPr>
        <p:txBody>
          <a:bodyPr wrap="square" rtlCol="0">
            <a:spAutoFit/>
          </a:bodyPr>
          <a:lstStyle/>
          <a:p>
            <a:pPr algn="ctr"/>
            <a:r>
              <a:rPr lang="en-US" b="1" dirty="0">
                <a:solidFill>
                  <a:schemeClr val="accent5">
                    <a:lumMod val="60000"/>
                    <a:lumOff val="40000"/>
                  </a:schemeClr>
                </a:solidFill>
              </a:rPr>
              <a:t>Homepage:</a:t>
            </a:r>
            <a:r>
              <a:rPr lang="en-US" dirty="0">
                <a:solidFill>
                  <a:schemeClr val="accent5">
                    <a:lumMod val="60000"/>
                    <a:lumOff val="40000"/>
                  </a:schemeClr>
                </a:solidFill>
              </a:rPr>
              <a:t> </a:t>
            </a:r>
          </a:p>
          <a:p>
            <a:pPr algn="ctr"/>
            <a:r>
              <a:rPr lang="en-US" dirty="0">
                <a:solidFill>
                  <a:schemeClr val="bg1"/>
                </a:solidFill>
              </a:rPr>
              <a:t>Introduction to the ocean world and its chemosynthetic ecosystem.</a:t>
            </a:r>
            <a:endParaRPr lang="en-IN" dirty="0">
              <a:solidFill>
                <a:schemeClr val="bg1"/>
              </a:solidFill>
            </a:endParaRPr>
          </a:p>
        </p:txBody>
      </p:sp>
      <p:cxnSp>
        <p:nvCxnSpPr>
          <p:cNvPr id="19" name="Connector: Elbow 18">
            <a:extLst>
              <a:ext uri="{FF2B5EF4-FFF2-40B4-BE49-F238E27FC236}">
                <a16:creationId xmlns:a16="http://schemas.microsoft.com/office/drawing/2014/main" id="{03715FA4-3C84-0350-698C-8A5F33DBBDDB}"/>
              </a:ext>
            </a:extLst>
          </p:cNvPr>
          <p:cNvCxnSpPr>
            <a:cxnSpLocks/>
          </p:cNvCxnSpPr>
          <p:nvPr/>
        </p:nvCxnSpPr>
        <p:spPr>
          <a:xfrm>
            <a:off x="5954716" y="1350802"/>
            <a:ext cx="981325" cy="904306"/>
          </a:xfrm>
          <a:prstGeom prst="bentConnector3">
            <a:avLst/>
          </a:prstGeom>
          <a:ln>
            <a:solidFill>
              <a:schemeClr val="bg1"/>
            </a:solidFill>
            <a:tailEnd type="triangle"/>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sp>
        <p:nvSpPr>
          <p:cNvPr id="22" name="Flowchart: Process 21">
            <a:extLst>
              <a:ext uri="{FF2B5EF4-FFF2-40B4-BE49-F238E27FC236}">
                <a16:creationId xmlns:a16="http://schemas.microsoft.com/office/drawing/2014/main" id="{DCCD574E-FEE7-195A-0EC6-752B7D06D6DA}"/>
              </a:ext>
            </a:extLst>
          </p:cNvPr>
          <p:cNvSpPr/>
          <p:nvPr/>
        </p:nvSpPr>
        <p:spPr>
          <a:xfrm>
            <a:off x="6936059" y="1286107"/>
            <a:ext cx="2207941" cy="1285643"/>
          </a:xfrm>
          <a:prstGeom prst="flowChartProcess">
            <a:avLst/>
          </a:prstGeom>
          <a:noFill/>
          <a:ln>
            <a:solidFill>
              <a:schemeClr val="accent5">
                <a:lumMod val="60000"/>
                <a:lumOff val="40000"/>
              </a:schemeClr>
            </a:solidFill>
          </a:ln>
          <a:effectLst>
            <a:glow rad="63500">
              <a:schemeClr val="accent5">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AB6DEC71-C0BF-5AF1-134E-3C7A9BE6EA1F}"/>
              </a:ext>
            </a:extLst>
          </p:cNvPr>
          <p:cNvSpPr txBox="1"/>
          <p:nvPr/>
        </p:nvSpPr>
        <p:spPr>
          <a:xfrm>
            <a:off x="6980645" y="1308833"/>
            <a:ext cx="2163337" cy="1170351"/>
          </a:xfrm>
          <a:prstGeom prst="rect">
            <a:avLst/>
          </a:prstGeom>
          <a:noFill/>
        </p:spPr>
        <p:txBody>
          <a:bodyPr wrap="square" rtlCol="0">
            <a:spAutoFit/>
          </a:bodyPr>
          <a:lstStyle/>
          <a:p>
            <a:pPr algn="ctr"/>
            <a:r>
              <a:rPr lang="en-US" b="1" dirty="0">
                <a:solidFill>
                  <a:schemeClr val="accent5">
                    <a:lumMod val="60000"/>
                    <a:lumOff val="40000"/>
                  </a:schemeClr>
                </a:solidFill>
              </a:rPr>
              <a:t>Exploration Mode:</a:t>
            </a:r>
            <a:r>
              <a:rPr lang="en-US" dirty="0">
                <a:solidFill>
                  <a:schemeClr val="accent5">
                    <a:lumMod val="60000"/>
                    <a:lumOff val="40000"/>
                  </a:schemeClr>
                </a:solidFill>
              </a:rPr>
              <a:t> </a:t>
            </a:r>
            <a:r>
              <a:rPr lang="en-US" dirty="0">
                <a:solidFill>
                  <a:schemeClr val="bg1"/>
                </a:solidFill>
              </a:rPr>
              <a:t>Users can dive into the ocean, explore different species, and learn about their habitats.</a:t>
            </a:r>
            <a:endParaRPr lang="en-IN" dirty="0"/>
          </a:p>
        </p:txBody>
      </p:sp>
      <p:cxnSp>
        <p:nvCxnSpPr>
          <p:cNvPr id="29" name="Straight Connector 28">
            <a:extLst>
              <a:ext uri="{FF2B5EF4-FFF2-40B4-BE49-F238E27FC236}">
                <a16:creationId xmlns:a16="http://schemas.microsoft.com/office/drawing/2014/main" id="{9846C892-E3EC-8BF4-D843-128381014095}"/>
              </a:ext>
            </a:extLst>
          </p:cNvPr>
          <p:cNvCxnSpPr>
            <a:cxnSpLocks/>
          </p:cNvCxnSpPr>
          <p:nvPr/>
        </p:nvCxnSpPr>
        <p:spPr>
          <a:xfrm>
            <a:off x="7093199" y="2571749"/>
            <a:ext cx="0" cy="320133"/>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71A75CD2-B24F-63CC-27A1-23ACEE6AACF3}"/>
              </a:ext>
            </a:extLst>
          </p:cNvPr>
          <p:cNvCxnSpPr/>
          <p:nvPr/>
        </p:nvCxnSpPr>
        <p:spPr>
          <a:xfrm flipH="1">
            <a:off x="437521" y="2891882"/>
            <a:ext cx="6655678" cy="0"/>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BB0EC58F-A95B-AA5C-F623-F8A327F23DC3}"/>
              </a:ext>
            </a:extLst>
          </p:cNvPr>
          <p:cNvCxnSpPr/>
          <p:nvPr/>
        </p:nvCxnSpPr>
        <p:spPr>
          <a:xfrm>
            <a:off x="437521" y="2891882"/>
            <a:ext cx="0" cy="423747"/>
          </a:xfrm>
          <a:prstGeom prst="straightConnector1">
            <a:avLst/>
          </a:prstGeom>
          <a:ln>
            <a:solidFill>
              <a:schemeClr val="bg1"/>
            </a:solidFill>
            <a:tailEnd type="triangle"/>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sp>
        <p:nvSpPr>
          <p:cNvPr id="35" name="Flowchart: Process 34">
            <a:extLst>
              <a:ext uri="{FF2B5EF4-FFF2-40B4-BE49-F238E27FC236}">
                <a16:creationId xmlns:a16="http://schemas.microsoft.com/office/drawing/2014/main" id="{915A6E3C-3399-541C-6F9D-7C312438857F}"/>
              </a:ext>
            </a:extLst>
          </p:cNvPr>
          <p:cNvSpPr/>
          <p:nvPr/>
        </p:nvSpPr>
        <p:spPr>
          <a:xfrm>
            <a:off x="195457" y="3315629"/>
            <a:ext cx="2280100" cy="1285635"/>
          </a:xfrm>
          <a:prstGeom prst="flowChartProcess">
            <a:avLst/>
          </a:prstGeom>
          <a:noFill/>
          <a:ln>
            <a:solidFill>
              <a:schemeClr val="accent5">
                <a:lumMod val="60000"/>
                <a:lumOff val="40000"/>
              </a:schemeClr>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7" name="Connector: Elbow 36">
            <a:extLst>
              <a:ext uri="{FF2B5EF4-FFF2-40B4-BE49-F238E27FC236}">
                <a16:creationId xmlns:a16="http://schemas.microsoft.com/office/drawing/2014/main" id="{6C2E64F9-1024-19B4-BC32-DBC5DA6F7C04}"/>
              </a:ext>
            </a:extLst>
          </p:cNvPr>
          <p:cNvCxnSpPr>
            <a:cxnSpLocks/>
          </p:cNvCxnSpPr>
          <p:nvPr/>
        </p:nvCxnSpPr>
        <p:spPr>
          <a:xfrm>
            <a:off x="2475556" y="3456878"/>
            <a:ext cx="1139591" cy="1115998"/>
          </a:xfrm>
          <a:prstGeom prst="bentConnector3">
            <a:avLst/>
          </a:prstGeom>
          <a:ln>
            <a:solidFill>
              <a:schemeClr val="bg1"/>
            </a:solidFill>
            <a:tailEnd type="triangle"/>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sp>
        <p:nvSpPr>
          <p:cNvPr id="38" name="Rectangle 37">
            <a:extLst>
              <a:ext uri="{FF2B5EF4-FFF2-40B4-BE49-F238E27FC236}">
                <a16:creationId xmlns:a16="http://schemas.microsoft.com/office/drawing/2014/main" id="{2891C411-403F-EF46-EBBD-4B6B419EF7AD}"/>
              </a:ext>
            </a:extLst>
          </p:cNvPr>
          <p:cNvSpPr/>
          <p:nvPr/>
        </p:nvSpPr>
        <p:spPr>
          <a:xfrm>
            <a:off x="3615147" y="3382058"/>
            <a:ext cx="2338479" cy="1285635"/>
          </a:xfrm>
          <a:prstGeom prst="rect">
            <a:avLst/>
          </a:prstGeom>
          <a:noFill/>
          <a:ln>
            <a:solidFill>
              <a:schemeClr val="accent5">
                <a:lumMod val="60000"/>
                <a:lumOff val="40000"/>
              </a:schemeClr>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Flowchart: Process 39">
            <a:extLst>
              <a:ext uri="{FF2B5EF4-FFF2-40B4-BE49-F238E27FC236}">
                <a16:creationId xmlns:a16="http://schemas.microsoft.com/office/drawing/2014/main" id="{CBA1CFD1-B13C-7E97-9FF5-CC7F0B34CF30}"/>
              </a:ext>
            </a:extLst>
          </p:cNvPr>
          <p:cNvSpPr/>
          <p:nvPr/>
        </p:nvSpPr>
        <p:spPr>
          <a:xfrm>
            <a:off x="6805500" y="3382045"/>
            <a:ext cx="2338479" cy="1285643"/>
          </a:xfrm>
          <a:prstGeom prst="flowChartProcess">
            <a:avLst/>
          </a:prstGeom>
          <a:noFill/>
          <a:ln>
            <a:solidFill>
              <a:schemeClr val="accent5">
                <a:lumMod val="60000"/>
                <a:lumOff val="40000"/>
              </a:schemeClr>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42" name="Connector: Elbow 41">
            <a:extLst>
              <a:ext uri="{FF2B5EF4-FFF2-40B4-BE49-F238E27FC236}">
                <a16:creationId xmlns:a16="http://schemas.microsoft.com/office/drawing/2014/main" id="{58DAA5F0-F980-08DE-F72B-82DA62F7DD6F}"/>
              </a:ext>
            </a:extLst>
          </p:cNvPr>
          <p:cNvCxnSpPr/>
          <p:nvPr/>
        </p:nvCxnSpPr>
        <p:spPr>
          <a:xfrm>
            <a:off x="5953626" y="3523785"/>
            <a:ext cx="818881" cy="788940"/>
          </a:xfrm>
          <a:prstGeom prst="bentConnector3">
            <a:avLst/>
          </a:prstGeom>
          <a:ln>
            <a:solidFill>
              <a:schemeClr val="bg1"/>
            </a:solidFill>
            <a:tailEnd type="triangle"/>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sp>
        <p:nvSpPr>
          <p:cNvPr id="46" name="TextBox 45">
            <a:extLst>
              <a:ext uri="{FF2B5EF4-FFF2-40B4-BE49-F238E27FC236}">
                <a16:creationId xmlns:a16="http://schemas.microsoft.com/office/drawing/2014/main" id="{07AD5E9E-19B1-E579-B646-15F7125FABCA}"/>
              </a:ext>
            </a:extLst>
          </p:cNvPr>
          <p:cNvSpPr txBox="1"/>
          <p:nvPr/>
        </p:nvSpPr>
        <p:spPr>
          <a:xfrm>
            <a:off x="236914" y="3338800"/>
            <a:ext cx="2280077" cy="1292662"/>
          </a:xfrm>
          <a:prstGeom prst="rect">
            <a:avLst/>
          </a:prstGeom>
          <a:noFill/>
          <a:effectLst>
            <a:glow rad="63500">
              <a:schemeClr val="accent5">
                <a:satMod val="175000"/>
                <a:alpha val="40000"/>
              </a:schemeClr>
            </a:glow>
          </a:effectLst>
        </p:spPr>
        <p:txBody>
          <a:bodyPr wrap="square" rtlCol="0">
            <a:spAutoFit/>
          </a:bodyPr>
          <a:lstStyle/>
          <a:p>
            <a:pPr algn="ctr"/>
            <a:r>
              <a:rPr lang="en-US" sz="1300" b="1" dirty="0">
                <a:solidFill>
                  <a:schemeClr val="accent5">
                    <a:lumMod val="60000"/>
                    <a:lumOff val="40000"/>
                  </a:schemeClr>
                </a:solidFill>
              </a:rPr>
              <a:t>Information Hub:</a:t>
            </a:r>
            <a:r>
              <a:rPr lang="en-US" sz="1300" dirty="0">
                <a:solidFill>
                  <a:schemeClr val="accent5">
                    <a:lumMod val="60000"/>
                    <a:lumOff val="40000"/>
                  </a:schemeClr>
                </a:solidFill>
              </a:rPr>
              <a:t> </a:t>
            </a:r>
            <a:r>
              <a:rPr lang="en-US" sz="1300" dirty="0">
                <a:solidFill>
                  <a:schemeClr val="bg1"/>
                </a:solidFill>
              </a:rPr>
              <a:t>Repository of articles and research papers on astrobiology, chemosynthesis, and similar topics.</a:t>
            </a:r>
            <a:endParaRPr lang="en-IN" sz="1300" dirty="0">
              <a:solidFill>
                <a:schemeClr val="bg1"/>
              </a:solidFill>
            </a:endParaRPr>
          </a:p>
        </p:txBody>
      </p:sp>
      <p:sp>
        <p:nvSpPr>
          <p:cNvPr id="47" name="TextBox 46">
            <a:extLst>
              <a:ext uri="{FF2B5EF4-FFF2-40B4-BE49-F238E27FC236}">
                <a16:creationId xmlns:a16="http://schemas.microsoft.com/office/drawing/2014/main" id="{FF05BD6C-664F-83B7-A2EC-2B89911E060D}"/>
              </a:ext>
            </a:extLst>
          </p:cNvPr>
          <p:cNvSpPr txBox="1"/>
          <p:nvPr/>
        </p:nvSpPr>
        <p:spPr>
          <a:xfrm>
            <a:off x="3673526" y="3427383"/>
            <a:ext cx="2247107" cy="1169551"/>
          </a:xfrm>
          <a:prstGeom prst="rect">
            <a:avLst/>
          </a:prstGeom>
          <a:noFill/>
        </p:spPr>
        <p:txBody>
          <a:bodyPr wrap="square" rtlCol="0">
            <a:spAutoFit/>
          </a:bodyPr>
          <a:lstStyle/>
          <a:p>
            <a:pPr algn="ctr"/>
            <a:r>
              <a:rPr lang="en-US" b="1" dirty="0">
                <a:solidFill>
                  <a:schemeClr val="accent5">
                    <a:lumMod val="60000"/>
                    <a:lumOff val="40000"/>
                  </a:schemeClr>
                </a:solidFill>
              </a:rPr>
              <a:t>Interactive Simulations:</a:t>
            </a:r>
            <a:r>
              <a:rPr lang="en-US" dirty="0"/>
              <a:t> </a:t>
            </a:r>
            <a:r>
              <a:rPr lang="en-US" dirty="0">
                <a:solidFill>
                  <a:schemeClr val="bg1"/>
                </a:solidFill>
              </a:rPr>
              <a:t>Users can simulate conditions of this ocean world and see how ecosystems react.</a:t>
            </a:r>
            <a:endParaRPr lang="en-IN" dirty="0">
              <a:solidFill>
                <a:schemeClr val="bg1"/>
              </a:solidFill>
            </a:endParaRPr>
          </a:p>
        </p:txBody>
      </p:sp>
      <p:sp>
        <p:nvSpPr>
          <p:cNvPr id="48" name="TextBox 47">
            <a:extLst>
              <a:ext uri="{FF2B5EF4-FFF2-40B4-BE49-F238E27FC236}">
                <a16:creationId xmlns:a16="http://schemas.microsoft.com/office/drawing/2014/main" id="{EC2F3E08-19C6-9AAD-514F-6CE632DB02A0}"/>
              </a:ext>
            </a:extLst>
          </p:cNvPr>
          <p:cNvSpPr txBox="1"/>
          <p:nvPr/>
        </p:nvSpPr>
        <p:spPr>
          <a:xfrm>
            <a:off x="6805500" y="3523785"/>
            <a:ext cx="2338479" cy="954107"/>
          </a:xfrm>
          <a:prstGeom prst="rect">
            <a:avLst/>
          </a:prstGeom>
          <a:noFill/>
        </p:spPr>
        <p:txBody>
          <a:bodyPr wrap="square" rtlCol="0">
            <a:spAutoFit/>
          </a:bodyPr>
          <a:lstStyle/>
          <a:p>
            <a:pPr algn="ctr"/>
            <a:r>
              <a:rPr lang="en-US" b="1" dirty="0">
                <a:solidFill>
                  <a:schemeClr val="accent5">
                    <a:lumMod val="60000"/>
                    <a:lumOff val="40000"/>
                  </a:schemeClr>
                </a:solidFill>
              </a:rPr>
              <a:t>Quiz/Assessment:</a:t>
            </a:r>
            <a:r>
              <a:rPr lang="en-US" dirty="0">
                <a:solidFill>
                  <a:schemeClr val="accent5">
                    <a:lumMod val="60000"/>
                    <a:lumOff val="40000"/>
                  </a:schemeClr>
                </a:solidFill>
              </a:rPr>
              <a:t> </a:t>
            </a:r>
            <a:r>
              <a:rPr lang="en-US" dirty="0">
                <a:solidFill>
                  <a:schemeClr val="bg1"/>
                </a:solidFill>
              </a:rPr>
              <a:t>Engaging quizzes to test knowledge after exploring the world.</a:t>
            </a:r>
            <a:endParaRPr lang="en-IN"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8"/>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10;&#10;Description automatically generated">
            <a:extLst>
              <a:ext uri="{FF2B5EF4-FFF2-40B4-BE49-F238E27FC236}">
                <a16:creationId xmlns:a16="http://schemas.microsoft.com/office/drawing/2014/main" id="{1C237EFE-F38D-849C-88E4-AFBAA5FCC2D0}"/>
              </a:ext>
            </a:extLst>
          </p:cNvPr>
          <p:cNvPicPr>
            <a:picLocks noChangeAspect="1"/>
          </p:cNvPicPr>
          <p:nvPr/>
        </p:nvPicPr>
        <p:blipFill>
          <a:blip r:embed="rId4"/>
          <a:stretch>
            <a:fillRect/>
          </a:stretch>
        </p:blipFill>
        <p:spPr>
          <a:xfrm>
            <a:off x="0" y="780584"/>
            <a:ext cx="9144000" cy="4362915"/>
          </a:xfrm>
          <a:prstGeom prst="rect">
            <a:avLst/>
          </a:prstGeom>
        </p:spPr>
      </p:pic>
      <p:sp>
        <p:nvSpPr>
          <p:cNvPr id="85" name="Google Shape;85;p18"/>
          <p:cNvSpPr txBox="1"/>
          <p:nvPr/>
        </p:nvSpPr>
        <p:spPr>
          <a:xfrm>
            <a:off x="207700" y="879650"/>
            <a:ext cx="8723100" cy="5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Wireframes/Mock diagrams of the proposed solution (optional)</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19"/>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10;&#10;Description automatically generated">
            <a:extLst>
              <a:ext uri="{FF2B5EF4-FFF2-40B4-BE49-F238E27FC236}">
                <a16:creationId xmlns:a16="http://schemas.microsoft.com/office/drawing/2014/main" id="{7DDB15C6-451A-6F05-93A5-15632158ABEC}"/>
              </a:ext>
            </a:extLst>
          </p:cNvPr>
          <p:cNvPicPr>
            <a:picLocks noChangeAspect="1"/>
          </p:cNvPicPr>
          <p:nvPr/>
        </p:nvPicPr>
        <p:blipFill>
          <a:blip r:embed="rId4"/>
          <a:stretch>
            <a:fillRect/>
          </a:stretch>
        </p:blipFill>
        <p:spPr>
          <a:xfrm>
            <a:off x="0" y="802888"/>
            <a:ext cx="9144000" cy="4340612"/>
          </a:xfrm>
          <a:prstGeom prst="rect">
            <a:avLst/>
          </a:prstGeom>
        </p:spPr>
      </p:pic>
      <p:sp>
        <p:nvSpPr>
          <p:cNvPr id="91" name="Google Shape;91;p19"/>
          <p:cNvSpPr txBox="1"/>
          <p:nvPr/>
        </p:nvSpPr>
        <p:spPr>
          <a:xfrm>
            <a:off x="171050" y="867425"/>
            <a:ext cx="8820900" cy="5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u="sng" dirty="0"/>
              <a:t>Architecture diagram of the proposed solution</a:t>
            </a:r>
            <a:endParaRPr sz="1800" b="1" u="sng" dirty="0"/>
          </a:p>
        </p:txBody>
      </p:sp>
      <p:graphicFrame>
        <p:nvGraphicFramePr>
          <p:cNvPr id="16" name="Table 15">
            <a:extLst>
              <a:ext uri="{FF2B5EF4-FFF2-40B4-BE49-F238E27FC236}">
                <a16:creationId xmlns:a16="http://schemas.microsoft.com/office/drawing/2014/main" id="{09772712-1F5A-D5B8-2AE8-8AFCB70DA0B9}"/>
              </a:ext>
            </a:extLst>
          </p:cNvPr>
          <p:cNvGraphicFramePr>
            <a:graphicFrameLocks noGrp="1"/>
          </p:cNvGraphicFramePr>
          <p:nvPr>
            <p:extLst>
              <p:ext uri="{D42A27DB-BD31-4B8C-83A1-F6EECF244321}">
                <p14:modId xmlns:p14="http://schemas.microsoft.com/office/powerpoint/2010/main" val="2951619856"/>
              </p:ext>
            </p:extLst>
          </p:nvPr>
        </p:nvGraphicFramePr>
        <p:xfrm>
          <a:off x="199903" y="1466225"/>
          <a:ext cx="6971830" cy="3455105"/>
        </p:xfrm>
        <a:graphic>
          <a:graphicData uri="http://schemas.openxmlformats.org/drawingml/2006/table">
            <a:tbl>
              <a:tblPr/>
              <a:tblGrid>
                <a:gridCol w="3485915">
                  <a:extLst>
                    <a:ext uri="{9D8B030D-6E8A-4147-A177-3AD203B41FA5}">
                      <a16:colId xmlns:a16="http://schemas.microsoft.com/office/drawing/2014/main" val="2612394610"/>
                    </a:ext>
                  </a:extLst>
                </a:gridCol>
                <a:gridCol w="3485915">
                  <a:extLst>
                    <a:ext uri="{9D8B030D-6E8A-4147-A177-3AD203B41FA5}">
                      <a16:colId xmlns:a16="http://schemas.microsoft.com/office/drawing/2014/main" val="1813459321"/>
                    </a:ext>
                  </a:extLst>
                </a:gridCol>
              </a:tblGrid>
              <a:tr h="249365">
                <a:tc>
                  <a:txBody>
                    <a:bodyPr/>
                    <a:lstStyle/>
                    <a:p>
                      <a:r>
                        <a:rPr lang="en-IN" sz="1400" b="0" u="sng" dirty="0">
                          <a:solidFill>
                            <a:schemeClr val="accent5">
                              <a:lumMod val="60000"/>
                              <a:lumOff val="40000"/>
                            </a:schemeClr>
                          </a:solidFill>
                        </a:rPr>
                        <a:t>Component</a:t>
                      </a:r>
                    </a:p>
                  </a:txBody>
                  <a:tcPr marL="74809" marR="74809" marT="37405" marB="37405" anchor="ctr">
                    <a:lnL>
                      <a:noFill/>
                    </a:lnL>
                    <a:lnR>
                      <a:noFill/>
                    </a:lnR>
                    <a:lnT>
                      <a:noFill/>
                    </a:lnT>
                    <a:lnB>
                      <a:noFill/>
                    </a:lnB>
                    <a:noFill/>
                  </a:tcPr>
                </a:tc>
                <a:tc>
                  <a:txBody>
                    <a:bodyPr/>
                    <a:lstStyle/>
                    <a:p>
                      <a:r>
                        <a:rPr lang="en-IN" sz="1400" b="0" u="sng" dirty="0">
                          <a:solidFill>
                            <a:schemeClr val="accent5">
                              <a:lumMod val="60000"/>
                              <a:lumOff val="40000"/>
                            </a:schemeClr>
                          </a:solidFill>
                        </a:rPr>
                        <a:t>Description</a:t>
                      </a:r>
                    </a:p>
                  </a:txBody>
                  <a:tcPr marL="74809" marR="74809" marT="37405" marB="37405" anchor="ctr">
                    <a:lnL>
                      <a:noFill/>
                    </a:lnL>
                    <a:lnR>
                      <a:noFill/>
                    </a:lnR>
                    <a:lnT>
                      <a:noFill/>
                    </a:lnT>
                    <a:lnB>
                      <a:noFill/>
                    </a:lnB>
                    <a:noFill/>
                  </a:tcPr>
                </a:tc>
                <a:extLst>
                  <a:ext uri="{0D108BD9-81ED-4DB2-BD59-A6C34878D82A}">
                    <a16:rowId xmlns:a16="http://schemas.microsoft.com/office/drawing/2014/main" val="583736613"/>
                  </a:ext>
                </a:extLst>
              </a:tr>
              <a:tr h="598476">
                <a:tc>
                  <a:txBody>
                    <a:bodyPr/>
                    <a:lstStyle/>
                    <a:p>
                      <a:r>
                        <a:rPr lang="en-IN" sz="1100" dirty="0">
                          <a:solidFill>
                            <a:schemeClr val="bg1">
                              <a:lumMod val="95000"/>
                            </a:schemeClr>
                          </a:solidFill>
                        </a:rPr>
                        <a:t>Front-End</a:t>
                      </a:r>
                    </a:p>
                  </a:txBody>
                  <a:tcPr marL="74809" marR="74809" marT="37405" marB="37405" anchor="ctr">
                    <a:lnL>
                      <a:noFill/>
                    </a:lnL>
                    <a:lnR>
                      <a:noFill/>
                    </a:lnR>
                    <a:lnT>
                      <a:noFill/>
                    </a:lnT>
                    <a:lnB>
                      <a:noFill/>
                    </a:lnB>
                    <a:noFill/>
                  </a:tcPr>
                </a:tc>
                <a:tc>
                  <a:txBody>
                    <a:bodyPr/>
                    <a:lstStyle/>
                    <a:p>
                      <a:r>
                        <a:rPr lang="en-US" sz="1100" dirty="0">
                          <a:solidFill>
                            <a:schemeClr val="bg1">
                              <a:lumMod val="95000"/>
                            </a:schemeClr>
                          </a:solidFill>
                        </a:rPr>
                        <a:t>Built with HTML5, CSS3, JavaScript frameworks (React or Angular), providing an interactive user interface.</a:t>
                      </a:r>
                    </a:p>
                  </a:txBody>
                  <a:tcPr marL="74809" marR="74809" marT="37405" marB="37405" anchor="ctr">
                    <a:lnL>
                      <a:noFill/>
                    </a:lnL>
                    <a:lnR>
                      <a:noFill/>
                    </a:lnR>
                    <a:lnT>
                      <a:noFill/>
                    </a:lnT>
                    <a:lnB>
                      <a:noFill/>
                    </a:lnB>
                    <a:noFill/>
                  </a:tcPr>
                </a:tc>
                <a:extLst>
                  <a:ext uri="{0D108BD9-81ED-4DB2-BD59-A6C34878D82A}">
                    <a16:rowId xmlns:a16="http://schemas.microsoft.com/office/drawing/2014/main" val="194606874"/>
                  </a:ext>
                </a:extLst>
              </a:tr>
              <a:tr h="598476">
                <a:tc>
                  <a:txBody>
                    <a:bodyPr/>
                    <a:lstStyle/>
                    <a:p>
                      <a:r>
                        <a:rPr lang="en-IN" sz="1100">
                          <a:solidFill>
                            <a:schemeClr val="bg1">
                              <a:lumMod val="95000"/>
                            </a:schemeClr>
                          </a:solidFill>
                        </a:rPr>
                        <a:t>Back-End</a:t>
                      </a:r>
                    </a:p>
                  </a:txBody>
                  <a:tcPr marL="74809" marR="74809" marT="37405" marB="37405" anchor="ctr">
                    <a:lnL>
                      <a:noFill/>
                    </a:lnL>
                    <a:lnR>
                      <a:noFill/>
                    </a:lnR>
                    <a:lnT>
                      <a:noFill/>
                    </a:lnT>
                    <a:lnB>
                      <a:noFill/>
                    </a:lnB>
                    <a:noFill/>
                  </a:tcPr>
                </a:tc>
                <a:tc>
                  <a:txBody>
                    <a:bodyPr/>
                    <a:lstStyle/>
                    <a:p>
                      <a:r>
                        <a:rPr lang="en-US" sz="1100">
                          <a:solidFill>
                            <a:schemeClr val="bg1">
                              <a:lumMod val="95000"/>
                            </a:schemeClr>
                          </a:solidFill>
                        </a:rPr>
                        <a:t>Node.js or Django for handling user sessions, data requests, and interactions, ensuring smooth functionality.</a:t>
                      </a:r>
                    </a:p>
                  </a:txBody>
                  <a:tcPr marL="74809" marR="74809" marT="37405" marB="37405" anchor="ctr">
                    <a:lnL>
                      <a:noFill/>
                    </a:lnL>
                    <a:lnR>
                      <a:noFill/>
                    </a:lnR>
                    <a:lnT>
                      <a:noFill/>
                    </a:lnT>
                    <a:lnB>
                      <a:noFill/>
                    </a:lnB>
                    <a:noFill/>
                  </a:tcPr>
                </a:tc>
                <a:extLst>
                  <a:ext uri="{0D108BD9-81ED-4DB2-BD59-A6C34878D82A}">
                    <a16:rowId xmlns:a16="http://schemas.microsoft.com/office/drawing/2014/main" val="3957714623"/>
                  </a:ext>
                </a:extLst>
              </a:tr>
              <a:tr h="598476">
                <a:tc>
                  <a:txBody>
                    <a:bodyPr/>
                    <a:lstStyle/>
                    <a:p>
                      <a:r>
                        <a:rPr lang="en-IN" sz="1100" dirty="0">
                          <a:solidFill>
                            <a:schemeClr val="bg1">
                              <a:lumMod val="95000"/>
                            </a:schemeClr>
                          </a:solidFill>
                        </a:rPr>
                        <a:t>Database</a:t>
                      </a:r>
                    </a:p>
                  </a:txBody>
                  <a:tcPr marL="74809" marR="74809" marT="37405" marB="37405" anchor="ctr">
                    <a:lnL>
                      <a:noFill/>
                    </a:lnL>
                    <a:lnR>
                      <a:noFill/>
                    </a:lnR>
                    <a:lnT>
                      <a:noFill/>
                    </a:lnT>
                    <a:lnB>
                      <a:noFill/>
                    </a:lnB>
                    <a:noFill/>
                  </a:tcPr>
                </a:tc>
                <a:tc>
                  <a:txBody>
                    <a:bodyPr/>
                    <a:lstStyle/>
                    <a:p>
                      <a:r>
                        <a:rPr lang="en-US" sz="1100">
                          <a:solidFill>
                            <a:schemeClr val="bg1">
                              <a:lumMod val="95000"/>
                            </a:schemeClr>
                          </a:solidFill>
                        </a:rPr>
                        <a:t>MongoDB or PostgreSQL to store user data, research resources, species data, and quiz results, managing data efficiently.</a:t>
                      </a:r>
                    </a:p>
                  </a:txBody>
                  <a:tcPr marL="74809" marR="74809" marT="37405" marB="37405" anchor="ctr">
                    <a:lnL>
                      <a:noFill/>
                    </a:lnL>
                    <a:lnR>
                      <a:noFill/>
                    </a:lnR>
                    <a:lnT>
                      <a:noFill/>
                    </a:lnT>
                    <a:lnB>
                      <a:noFill/>
                    </a:lnB>
                    <a:noFill/>
                  </a:tcPr>
                </a:tc>
                <a:extLst>
                  <a:ext uri="{0D108BD9-81ED-4DB2-BD59-A6C34878D82A}">
                    <a16:rowId xmlns:a16="http://schemas.microsoft.com/office/drawing/2014/main" val="4010634891"/>
                  </a:ext>
                </a:extLst>
              </a:tr>
              <a:tr h="598476">
                <a:tc>
                  <a:txBody>
                    <a:bodyPr/>
                    <a:lstStyle/>
                    <a:p>
                      <a:r>
                        <a:rPr lang="en-IN" sz="1100">
                          <a:solidFill>
                            <a:schemeClr val="bg1">
                              <a:lumMod val="95000"/>
                            </a:schemeClr>
                          </a:solidFill>
                        </a:rPr>
                        <a:t>3D Simulation Engine</a:t>
                      </a:r>
                    </a:p>
                  </a:txBody>
                  <a:tcPr marL="74809" marR="74809" marT="37405" marB="37405" anchor="ctr">
                    <a:lnL>
                      <a:noFill/>
                    </a:lnL>
                    <a:lnR>
                      <a:noFill/>
                    </a:lnR>
                    <a:lnT>
                      <a:noFill/>
                    </a:lnT>
                    <a:lnB>
                      <a:noFill/>
                    </a:lnB>
                    <a:noFill/>
                  </a:tcPr>
                </a:tc>
                <a:tc>
                  <a:txBody>
                    <a:bodyPr/>
                    <a:lstStyle/>
                    <a:p>
                      <a:r>
                        <a:rPr lang="en-US" sz="1100">
                          <a:solidFill>
                            <a:schemeClr val="bg1">
                              <a:lumMod val="95000"/>
                            </a:schemeClr>
                          </a:solidFill>
                        </a:rPr>
                        <a:t>Use of WebGL, Unity WebGL, or Babylon.js for interactive 3D simulations, creating an immersive experience.</a:t>
                      </a:r>
                    </a:p>
                  </a:txBody>
                  <a:tcPr marL="74809" marR="74809" marT="37405" marB="37405" anchor="ctr">
                    <a:lnL>
                      <a:noFill/>
                    </a:lnL>
                    <a:lnR>
                      <a:noFill/>
                    </a:lnR>
                    <a:lnT>
                      <a:noFill/>
                    </a:lnT>
                    <a:lnB>
                      <a:noFill/>
                    </a:lnB>
                    <a:noFill/>
                  </a:tcPr>
                </a:tc>
                <a:extLst>
                  <a:ext uri="{0D108BD9-81ED-4DB2-BD59-A6C34878D82A}">
                    <a16:rowId xmlns:a16="http://schemas.microsoft.com/office/drawing/2014/main" val="1875975167"/>
                  </a:ext>
                </a:extLst>
              </a:tr>
              <a:tr h="773031">
                <a:tc>
                  <a:txBody>
                    <a:bodyPr/>
                    <a:lstStyle/>
                    <a:p>
                      <a:r>
                        <a:rPr lang="en-IN" sz="1100">
                          <a:solidFill>
                            <a:schemeClr val="bg1">
                              <a:lumMod val="95000"/>
                            </a:schemeClr>
                          </a:solidFill>
                        </a:rPr>
                        <a:t>APIs</a:t>
                      </a:r>
                    </a:p>
                  </a:txBody>
                  <a:tcPr marL="74809" marR="74809" marT="37405" marB="37405" anchor="ctr">
                    <a:lnL>
                      <a:noFill/>
                    </a:lnL>
                    <a:lnR>
                      <a:noFill/>
                    </a:lnR>
                    <a:lnT>
                      <a:noFill/>
                    </a:lnT>
                    <a:lnB>
                      <a:noFill/>
                    </a:lnB>
                    <a:noFill/>
                  </a:tcPr>
                </a:tc>
                <a:tc>
                  <a:txBody>
                    <a:bodyPr/>
                    <a:lstStyle/>
                    <a:p>
                      <a:r>
                        <a:rPr lang="en-US" sz="1100" dirty="0">
                          <a:solidFill>
                            <a:schemeClr val="bg1">
                              <a:lumMod val="95000"/>
                            </a:schemeClr>
                          </a:solidFill>
                        </a:rPr>
                        <a:t>Integration with scientific databases (like NASA Exoplanet Database) for real-time data and educational content, providing accurate and up-to-date information.</a:t>
                      </a:r>
                    </a:p>
                  </a:txBody>
                  <a:tcPr marL="74809" marR="74809" marT="37405" marB="37405" anchor="ctr">
                    <a:lnL>
                      <a:noFill/>
                    </a:lnL>
                    <a:lnR>
                      <a:noFill/>
                    </a:lnR>
                    <a:lnT>
                      <a:noFill/>
                    </a:lnT>
                    <a:lnB>
                      <a:noFill/>
                    </a:lnB>
                    <a:noFill/>
                  </a:tcPr>
                </a:tc>
                <a:extLst>
                  <a:ext uri="{0D108BD9-81ED-4DB2-BD59-A6C34878D82A}">
                    <a16:rowId xmlns:a16="http://schemas.microsoft.com/office/drawing/2014/main" val="3225169757"/>
                  </a:ext>
                </a:extLst>
              </a:tr>
            </a:tbl>
          </a:graphicData>
        </a:graphic>
      </p:graphicFrame>
      <p:sp>
        <p:nvSpPr>
          <p:cNvPr id="17" name="Rectangle 16">
            <a:extLst>
              <a:ext uri="{FF2B5EF4-FFF2-40B4-BE49-F238E27FC236}">
                <a16:creationId xmlns:a16="http://schemas.microsoft.com/office/drawing/2014/main" id="{18F62F22-4D10-90E6-7E66-1104AEAAD6E0}"/>
              </a:ext>
            </a:extLst>
          </p:cNvPr>
          <p:cNvSpPr/>
          <p:nvPr/>
        </p:nvSpPr>
        <p:spPr>
          <a:xfrm>
            <a:off x="171050" y="1360449"/>
            <a:ext cx="7000683" cy="3687336"/>
          </a:xfrm>
          <a:prstGeom prst="rect">
            <a:avLst/>
          </a:prstGeom>
          <a:noFill/>
          <a:ln>
            <a:solidFill>
              <a:schemeClr val="accent5">
                <a:lumMod val="60000"/>
                <a:lumOff val="40000"/>
              </a:schemeClr>
            </a:solidFill>
          </a:ln>
          <a:effectLst>
            <a:glow rad="635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Connector 17">
            <a:extLst>
              <a:ext uri="{FF2B5EF4-FFF2-40B4-BE49-F238E27FC236}">
                <a16:creationId xmlns:a16="http://schemas.microsoft.com/office/drawing/2014/main" id="{B1B4DB74-D7BD-5060-4298-4F5AB667C130}"/>
              </a:ext>
            </a:extLst>
          </p:cNvPr>
          <p:cNvCxnSpPr/>
          <p:nvPr/>
        </p:nvCxnSpPr>
        <p:spPr>
          <a:xfrm>
            <a:off x="2631688" y="1360449"/>
            <a:ext cx="0" cy="3687336"/>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9FB6BBE-42E1-E4BA-9D1B-C9EE53D97791}"/>
              </a:ext>
            </a:extLst>
          </p:cNvPr>
          <p:cNvCxnSpPr/>
          <p:nvPr/>
        </p:nvCxnSpPr>
        <p:spPr>
          <a:xfrm>
            <a:off x="2631688" y="1761893"/>
            <a:ext cx="4540045" cy="0"/>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BA1D40A9-6ED2-E30E-8AF6-EAF0ED4B1EBE}"/>
              </a:ext>
            </a:extLst>
          </p:cNvPr>
          <p:cNvCxnSpPr/>
          <p:nvPr/>
        </p:nvCxnSpPr>
        <p:spPr>
          <a:xfrm flipH="1">
            <a:off x="171050" y="1761893"/>
            <a:ext cx="2460638" cy="0"/>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BBA861FF-59C5-0406-644D-3F2C4B4F2452}"/>
              </a:ext>
            </a:extLst>
          </p:cNvPr>
          <p:cNvCxnSpPr/>
          <p:nvPr/>
        </p:nvCxnSpPr>
        <p:spPr>
          <a:xfrm>
            <a:off x="171050" y="2378927"/>
            <a:ext cx="7000683" cy="0"/>
          </a:xfrm>
          <a:prstGeom prst="line">
            <a:avLst/>
          </a:prstGeom>
          <a:ln>
            <a:solidFill>
              <a:schemeClr val="bg1"/>
            </a:solidFill>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6A9D227-7B8A-41AB-6A3C-6FABD79E3BF7}"/>
              </a:ext>
            </a:extLst>
          </p:cNvPr>
          <p:cNvCxnSpPr>
            <a:cxnSpLocks/>
          </p:cNvCxnSpPr>
          <p:nvPr/>
        </p:nvCxnSpPr>
        <p:spPr>
          <a:xfrm>
            <a:off x="171050" y="2936488"/>
            <a:ext cx="7000683" cy="0"/>
          </a:xfrm>
          <a:prstGeom prst="line">
            <a:avLst/>
          </a:prstGeom>
          <a:ln>
            <a:solidFill>
              <a:schemeClr val="bg1"/>
            </a:solidFill>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0B0BF1C-641D-C0A0-12DB-8FB6285EF3B8}"/>
              </a:ext>
            </a:extLst>
          </p:cNvPr>
          <p:cNvCxnSpPr>
            <a:cxnSpLocks/>
          </p:cNvCxnSpPr>
          <p:nvPr/>
        </p:nvCxnSpPr>
        <p:spPr>
          <a:xfrm>
            <a:off x="199903" y="3531219"/>
            <a:ext cx="6971830" cy="0"/>
          </a:xfrm>
          <a:prstGeom prst="line">
            <a:avLst/>
          </a:prstGeom>
          <a:ln>
            <a:solidFill>
              <a:schemeClr val="bg1"/>
            </a:solidFill>
          </a:ln>
          <a:effectLst>
            <a:glow rad="63500">
              <a:schemeClr val="accent5">
                <a:satMod val="175000"/>
                <a:alpha val="40000"/>
              </a:schemeClr>
            </a:glow>
          </a:effectLst>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6D3FEBED-D8A6-5918-8873-3B2F0A8BC413}"/>
              </a:ext>
            </a:extLst>
          </p:cNvPr>
          <p:cNvCxnSpPr/>
          <p:nvPr/>
        </p:nvCxnSpPr>
        <p:spPr>
          <a:xfrm>
            <a:off x="158825" y="4148254"/>
            <a:ext cx="7012908" cy="0"/>
          </a:xfrm>
          <a:prstGeom prst="line">
            <a:avLst/>
          </a:prstGeom>
          <a:ln>
            <a:solidFill>
              <a:schemeClr val="bg1"/>
            </a:solidFill>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25" name="Flowchart: Process 24">
            <a:extLst>
              <a:ext uri="{FF2B5EF4-FFF2-40B4-BE49-F238E27FC236}">
                <a16:creationId xmlns:a16="http://schemas.microsoft.com/office/drawing/2014/main" id="{09DBDA28-E2BB-B535-F261-18365541A29F}"/>
              </a:ext>
            </a:extLst>
          </p:cNvPr>
          <p:cNvSpPr/>
          <p:nvPr/>
        </p:nvSpPr>
        <p:spPr>
          <a:xfrm>
            <a:off x="199903" y="921841"/>
            <a:ext cx="5167551" cy="342894"/>
          </a:xfrm>
          <a:prstGeom prst="flowChartProcess">
            <a:avLst/>
          </a:prstGeom>
          <a:noFill/>
          <a:ln>
            <a:solidFill>
              <a:schemeClr val="accent5">
                <a:lumMod val="60000"/>
                <a:lumOff val="40000"/>
              </a:schemeClr>
            </a:solidFill>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6" name="Google Shape;96;p20"/>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10;&#10;Description automatically generated">
            <a:extLst>
              <a:ext uri="{FF2B5EF4-FFF2-40B4-BE49-F238E27FC236}">
                <a16:creationId xmlns:a16="http://schemas.microsoft.com/office/drawing/2014/main" id="{C1A087DE-0416-B9EB-D1B1-47C4A7679313}"/>
              </a:ext>
            </a:extLst>
          </p:cNvPr>
          <p:cNvPicPr>
            <a:picLocks noChangeAspect="1"/>
          </p:cNvPicPr>
          <p:nvPr/>
        </p:nvPicPr>
        <p:blipFill>
          <a:blip r:embed="rId4"/>
          <a:stretch>
            <a:fillRect/>
          </a:stretch>
        </p:blipFill>
        <p:spPr>
          <a:xfrm>
            <a:off x="0" y="795454"/>
            <a:ext cx="9144000" cy="4348045"/>
          </a:xfrm>
          <a:prstGeom prst="rect">
            <a:avLst/>
          </a:prstGeom>
        </p:spPr>
      </p:pic>
      <p:sp>
        <p:nvSpPr>
          <p:cNvPr id="97" name="Google Shape;97;p20"/>
          <p:cNvSpPr txBox="1"/>
          <p:nvPr/>
        </p:nvSpPr>
        <p:spPr>
          <a:xfrm>
            <a:off x="158825" y="855225"/>
            <a:ext cx="8784300" cy="45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u="sng" dirty="0"/>
              <a:t>Technologies to be used in the solution</a:t>
            </a:r>
            <a:endParaRPr sz="1800" b="1" u="sng" dirty="0"/>
          </a:p>
        </p:txBody>
      </p:sp>
      <p:sp>
        <p:nvSpPr>
          <p:cNvPr id="20" name="TextBox 19">
            <a:extLst>
              <a:ext uri="{FF2B5EF4-FFF2-40B4-BE49-F238E27FC236}">
                <a16:creationId xmlns:a16="http://schemas.microsoft.com/office/drawing/2014/main" id="{C8A4C5E6-2C03-C7DF-B5FA-ABBBA4051BA3}"/>
              </a:ext>
            </a:extLst>
          </p:cNvPr>
          <p:cNvSpPr txBox="1"/>
          <p:nvPr/>
        </p:nvSpPr>
        <p:spPr>
          <a:xfrm>
            <a:off x="840870" y="1470089"/>
            <a:ext cx="6372960" cy="523220"/>
          </a:xfrm>
          <a:prstGeom prst="rect">
            <a:avLst/>
          </a:prstGeom>
          <a:noFill/>
        </p:spPr>
        <p:txBody>
          <a:bodyPr wrap="square" rtlCol="0">
            <a:spAutoFit/>
          </a:bodyPr>
          <a:lstStyle/>
          <a:p>
            <a:r>
              <a:rPr lang="en-US" b="1" dirty="0">
                <a:solidFill>
                  <a:schemeClr val="accent5">
                    <a:lumMod val="60000"/>
                    <a:lumOff val="40000"/>
                  </a:schemeClr>
                </a:solidFill>
              </a:rPr>
              <a:t>HTML5</a:t>
            </a:r>
          </a:p>
          <a:p>
            <a:r>
              <a:rPr lang="en-US" dirty="0">
                <a:solidFill>
                  <a:schemeClr val="bg1"/>
                </a:solidFill>
              </a:rPr>
              <a:t>For structuring the website's content and layout, ensuring a robust foundation.</a:t>
            </a:r>
            <a:endParaRPr lang="en-US" dirty="0"/>
          </a:p>
        </p:txBody>
      </p:sp>
      <p:pic>
        <p:nvPicPr>
          <p:cNvPr id="22" name="Picture 21" descr="A white square with arrows in it&#10;&#10;Description automatically generated">
            <a:extLst>
              <a:ext uri="{FF2B5EF4-FFF2-40B4-BE49-F238E27FC236}">
                <a16:creationId xmlns:a16="http://schemas.microsoft.com/office/drawing/2014/main" id="{2754379E-DC6A-FB72-44BE-ACC478E51893}"/>
              </a:ext>
            </a:extLst>
          </p:cNvPr>
          <p:cNvPicPr>
            <a:picLocks noChangeAspect="1"/>
          </p:cNvPicPr>
          <p:nvPr/>
        </p:nvPicPr>
        <p:blipFill>
          <a:blip r:embed="rId5"/>
          <a:stretch>
            <a:fillRect/>
          </a:stretch>
        </p:blipFill>
        <p:spPr>
          <a:xfrm>
            <a:off x="158825" y="1456008"/>
            <a:ext cx="523220" cy="523220"/>
          </a:xfrm>
          <a:prstGeom prst="rect">
            <a:avLst/>
          </a:prstGeom>
        </p:spPr>
      </p:pic>
      <p:sp>
        <p:nvSpPr>
          <p:cNvPr id="23" name="TextBox 22">
            <a:extLst>
              <a:ext uri="{FF2B5EF4-FFF2-40B4-BE49-F238E27FC236}">
                <a16:creationId xmlns:a16="http://schemas.microsoft.com/office/drawing/2014/main" id="{575FF5FE-FDFA-FE4D-9CB3-952971C2ECF3}"/>
              </a:ext>
            </a:extLst>
          </p:cNvPr>
          <p:cNvSpPr txBox="1"/>
          <p:nvPr/>
        </p:nvSpPr>
        <p:spPr>
          <a:xfrm>
            <a:off x="810322" y="2326888"/>
            <a:ext cx="6148040" cy="738664"/>
          </a:xfrm>
          <a:prstGeom prst="rect">
            <a:avLst/>
          </a:prstGeom>
          <a:noFill/>
        </p:spPr>
        <p:txBody>
          <a:bodyPr wrap="square" rtlCol="0">
            <a:spAutoFit/>
          </a:bodyPr>
          <a:lstStyle/>
          <a:p>
            <a:r>
              <a:rPr lang="en-US" dirty="0">
                <a:solidFill>
                  <a:schemeClr val="accent5">
                    <a:lumMod val="60000"/>
                    <a:lumOff val="40000"/>
                  </a:schemeClr>
                </a:solidFill>
              </a:rPr>
              <a:t>CSS3</a:t>
            </a:r>
          </a:p>
          <a:p>
            <a:r>
              <a:rPr lang="en-US" dirty="0">
                <a:solidFill>
                  <a:schemeClr val="bg1"/>
                </a:solidFill>
              </a:rPr>
              <a:t>For styling and visual presentation, creating an aesthetically pleasing and user-friendly experience.</a:t>
            </a:r>
            <a:endParaRPr lang="en-IN" dirty="0">
              <a:solidFill>
                <a:schemeClr val="bg1"/>
              </a:solidFill>
            </a:endParaRPr>
          </a:p>
        </p:txBody>
      </p:sp>
      <p:pic>
        <p:nvPicPr>
          <p:cNvPr id="25" name="Picture 24" descr="A black background with white letters&#10;&#10;Description automatically generated">
            <a:extLst>
              <a:ext uri="{FF2B5EF4-FFF2-40B4-BE49-F238E27FC236}">
                <a16:creationId xmlns:a16="http://schemas.microsoft.com/office/drawing/2014/main" id="{4C0BAE4C-7AFE-F7B9-144C-CA690ECAD8B0}"/>
              </a:ext>
            </a:extLst>
          </p:cNvPr>
          <p:cNvPicPr>
            <a:picLocks noChangeAspect="1"/>
          </p:cNvPicPr>
          <p:nvPr/>
        </p:nvPicPr>
        <p:blipFill>
          <a:blip r:embed="rId6"/>
          <a:stretch>
            <a:fillRect/>
          </a:stretch>
        </p:blipFill>
        <p:spPr>
          <a:xfrm>
            <a:off x="158825" y="2326888"/>
            <a:ext cx="523221" cy="523221"/>
          </a:xfrm>
          <a:prstGeom prst="rect">
            <a:avLst/>
          </a:prstGeom>
        </p:spPr>
      </p:pic>
      <p:pic>
        <p:nvPicPr>
          <p:cNvPr id="27" name="Picture 26" descr="A black background with white letters&#10;&#10;Description automatically generated">
            <a:extLst>
              <a:ext uri="{FF2B5EF4-FFF2-40B4-BE49-F238E27FC236}">
                <a16:creationId xmlns:a16="http://schemas.microsoft.com/office/drawing/2014/main" id="{AAC8F0E8-C269-98C0-2043-FEB9BB12F5F0}"/>
              </a:ext>
            </a:extLst>
          </p:cNvPr>
          <p:cNvPicPr>
            <a:picLocks noChangeAspect="1"/>
          </p:cNvPicPr>
          <p:nvPr/>
        </p:nvPicPr>
        <p:blipFill>
          <a:blip r:embed="rId7"/>
          <a:stretch>
            <a:fillRect/>
          </a:stretch>
        </p:blipFill>
        <p:spPr>
          <a:xfrm>
            <a:off x="158825" y="3197769"/>
            <a:ext cx="523220" cy="523220"/>
          </a:xfrm>
          <a:prstGeom prst="rect">
            <a:avLst/>
          </a:prstGeom>
        </p:spPr>
      </p:pic>
      <p:sp>
        <p:nvSpPr>
          <p:cNvPr id="28" name="TextBox 27">
            <a:extLst>
              <a:ext uri="{FF2B5EF4-FFF2-40B4-BE49-F238E27FC236}">
                <a16:creationId xmlns:a16="http://schemas.microsoft.com/office/drawing/2014/main" id="{0B586BB0-6818-ECD9-665C-F83C33FE82EC}"/>
              </a:ext>
            </a:extLst>
          </p:cNvPr>
          <p:cNvSpPr txBox="1"/>
          <p:nvPr/>
        </p:nvSpPr>
        <p:spPr>
          <a:xfrm>
            <a:off x="810322" y="3197769"/>
            <a:ext cx="6244684" cy="738664"/>
          </a:xfrm>
          <a:prstGeom prst="rect">
            <a:avLst/>
          </a:prstGeom>
          <a:noFill/>
        </p:spPr>
        <p:txBody>
          <a:bodyPr wrap="square" rtlCol="0">
            <a:spAutoFit/>
          </a:bodyPr>
          <a:lstStyle/>
          <a:p>
            <a:r>
              <a:rPr lang="en-US" dirty="0">
                <a:solidFill>
                  <a:schemeClr val="accent5">
                    <a:lumMod val="60000"/>
                    <a:lumOff val="40000"/>
                  </a:schemeClr>
                </a:solidFill>
              </a:rPr>
              <a:t>JavaScript (React/Angular)</a:t>
            </a:r>
          </a:p>
          <a:p>
            <a:r>
              <a:rPr lang="en-US" dirty="0">
                <a:solidFill>
                  <a:schemeClr val="bg1"/>
                </a:solidFill>
              </a:rPr>
              <a:t>For interactive elements, dynamic content, and user interface responsiveness, enhancing user engagement.</a:t>
            </a:r>
            <a:endParaRPr lang="en-IN" dirty="0">
              <a:solidFill>
                <a:schemeClr val="bg1"/>
              </a:solidFill>
            </a:endParaRPr>
          </a:p>
        </p:txBody>
      </p:sp>
      <p:pic>
        <p:nvPicPr>
          <p:cNvPr id="30" name="Picture 29" descr="A white circle with black background&#10;&#10;Description automatically generated">
            <a:extLst>
              <a:ext uri="{FF2B5EF4-FFF2-40B4-BE49-F238E27FC236}">
                <a16:creationId xmlns:a16="http://schemas.microsoft.com/office/drawing/2014/main" id="{C7991ABF-B0B2-D484-BE75-4B70CF391B26}"/>
              </a:ext>
            </a:extLst>
          </p:cNvPr>
          <p:cNvPicPr>
            <a:picLocks noChangeAspect="1"/>
          </p:cNvPicPr>
          <p:nvPr/>
        </p:nvPicPr>
        <p:blipFill>
          <a:blip r:embed="rId8"/>
          <a:stretch>
            <a:fillRect/>
          </a:stretch>
        </p:blipFill>
        <p:spPr>
          <a:xfrm>
            <a:off x="158825" y="4068649"/>
            <a:ext cx="523220" cy="523220"/>
          </a:xfrm>
          <a:prstGeom prst="rect">
            <a:avLst/>
          </a:prstGeom>
        </p:spPr>
      </p:pic>
      <p:sp>
        <p:nvSpPr>
          <p:cNvPr id="31" name="TextBox 30">
            <a:extLst>
              <a:ext uri="{FF2B5EF4-FFF2-40B4-BE49-F238E27FC236}">
                <a16:creationId xmlns:a16="http://schemas.microsoft.com/office/drawing/2014/main" id="{15D9D8CE-13FB-A227-8CCF-B4BA992C555F}"/>
              </a:ext>
            </a:extLst>
          </p:cNvPr>
          <p:cNvSpPr txBox="1"/>
          <p:nvPr/>
        </p:nvSpPr>
        <p:spPr>
          <a:xfrm>
            <a:off x="810322" y="4068649"/>
            <a:ext cx="6372960" cy="738664"/>
          </a:xfrm>
          <a:prstGeom prst="rect">
            <a:avLst/>
          </a:prstGeom>
          <a:noFill/>
        </p:spPr>
        <p:txBody>
          <a:bodyPr wrap="square" rtlCol="0">
            <a:spAutoFit/>
          </a:bodyPr>
          <a:lstStyle/>
          <a:p>
            <a:r>
              <a:rPr lang="en-US" dirty="0">
                <a:solidFill>
                  <a:schemeClr val="accent5">
                    <a:lumMod val="60000"/>
                    <a:lumOff val="40000"/>
                  </a:schemeClr>
                </a:solidFill>
              </a:rPr>
              <a:t>MongoDB</a:t>
            </a:r>
          </a:p>
          <a:p>
            <a:r>
              <a:rPr lang="en-US" dirty="0">
                <a:solidFill>
                  <a:schemeClr val="bg1"/>
                </a:solidFill>
              </a:rPr>
              <a:t>For storing and managing data efficiently, ensuring data integrity and accessibility.</a:t>
            </a:r>
            <a:endParaRPr lang="en-IN" dirty="0">
              <a:solidFill>
                <a:schemeClr val="bg1"/>
              </a:solidFill>
            </a:endParaRPr>
          </a:p>
        </p:txBody>
      </p:sp>
      <p:sp>
        <p:nvSpPr>
          <p:cNvPr id="32" name="Flowchart: Process 31">
            <a:extLst>
              <a:ext uri="{FF2B5EF4-FFF2-40B4-BE49-F238E27FC236}">
                <a16:creationId xmlns:a16="http://schemas.microsoft.com/office/drawing/2014/main" id="{E48EC007-D187-AF2D-DCF5-81E1DA408630}"/>
              </a:ext>
            </a:extLst>
          </p:cNvPr>
          <p:cNvSpPr/>
          <p:nvPr/>
        </p:nvSpPr>
        <p:spPr>
          <a:xfrm>
            <a:off x="200875" y="865486"/>
            <a:ext cx="4519808" cy="441839"/>
          </a:xfrm>
          <a:prstGeom prst="flowChartProcess">
            <a:avLst/>
          </a:prstGeom>
          <a:noFill/>
          <a:ln>
            <a:solidFill>
              <a:schemeClr val="bg1"/>
            </a:solidFill>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4" name="Straight Connector 33">
            <a:extLst>
              <a:ext uri="{FF2B5EF4-FFF2-40B4-BE49-F238E27FC236}">
                <a16:creationId xmlns:a16="http://schemas.microsoft.com/office/drawing/2014/main" id="{6201EFCE-A70D-52A5-269C-1F8B6C2DC2EA}"/>
              </a:ext>
            </a:extLst>
          </p:cNvPr>
          <p:cNvCxnSpPr/>
          <p:nvPr/>
        </p:nvCxnSpPr>
        <p:spPr>
          <a:xfrm>
            <a:off x="735980" y="1307325"/>
            <a:ext cx="0" cy="3836175"/>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03276D5D-4548-BA5F-ABE8-465C34756B42}"/>
              </a:ext>
            </a:extLst>
          </p:cNvPr>
          <p:cNvCxnSpPr>
            <a:cxnSpLocks/>
          </p:cNvCxnSpPr>
          <p:nvPr/>
        </p:nvCxnSpPr>
        <p:spPr>
          <a:xfrm flipH="1">
            <a:off x="-18" y="2194671"/>
            <a:ext cx="9144018" cy="36338"/>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D0C1F9A5-FA49-C835-2DB8-BDD9F1E55B1A}"/>
              </a:ext>
            </a:extLst>
          </p:cNvPr>
          <p:cNvCxnSpPr>
            <a:cxnSpLocks/>
          </p:cNvCxnSpPr>
          <p:nvPr/>
        </p:nvCxnSpPr>
        <p:spPr>
          <a:xfrm flipH="1">
            <a:off x="0" y="3047383"/>
            <a:ext cx="9144018" cy="36338"/>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31BC6629-48B0-D967-73CF-977E1718506A}"/>
              </a:ext>
            </a:extLst>
          </p:cNvPr>
          <p:cNvCxnSpPr>
            <a:cxnSpLocks/>
          </p:cNvCxnSpPr>
          <p:nvPr/>
        </p:nvCxnSpPr>
        <p:spPr>
          <a:xfrm flipH="1">
            <a:off x="0" y="3918264"/>
            <a:ext cx="9144018" cy="36338"/>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BFB5D40B-9E34-2FB6-B7A5-5D88E117D2F3}"/>
              </a:ext>
            </a:extLst>
          </p:cNvPr>
          <p:cNvCxnSpPr>
            <a:cxnSpLocks/>
          </p:cNvCxnSpPr>
          <p:nvPr/>
        </p:nvCxnSpPr>
        <p:spPr>
          <a:xfrm flipH="1">
            <a:off x="-18" y="4918652"/>
            <a:ext cx="9144018" cy="36338"/>
          </a:xfrm>
          <a:prstGeom prst="line">
            <a:avLst/>
          </a:prstGeom>
          <a:ln>
            <a:solidFill>
              <a:schemeClr val="bg1"/>
            </a:solidFill>
          </a:ln>
          <a:effectLst>
            <a:glow rad="63500">
              <a:schemeClr val="accent5">
                <a:satMod val="175000"/>
                <a:alpha val="40000"/>
              </a:schemeClr>
            </a:glow>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21"/>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3" name="Picture 2" descr="Sunlight shining through the water&#10;&#10;Description automatically generated">
            <a:extLst>
              <a:ext uri="{FF2B5EF4-FFF2-40B4-BE49-F238E27FC236}">
                <a16:creationId xmlns:a16="http://schemas.microsoft.com/office/drawing/2014/main" id="{F68F83E0-6DA6-2603-A3FE-D767827857C0}"/>
              </a:ext>
            </a:extLst>
          </p:cNvPr>
          <p:cNvPicPr>
            <a:picLocks noChangeAspect="1"/>
          </p:cNvPicPr>
          <p:nvPr/>
        </p:nvPicPr>
        <p:blipFill>
          <a:blip r:embed="rId4"/>
          <a:stretch>
            <a:fillRect/>
          </a:stretch>
        </p:blipFill>
        <p:spPr>
          <a:xfrm>
            <a:off x="0" y="818550"/>
            <a:ext cx="9144000" cy="4324950"/>
          </a:xfrm>
          <a:prstGeom prst="rect">
            <a:avLst/>
          </a:prstGeom>
        </p:spPr>
      </p:pic>
      <p:sp>
        <p:nvSpPr>
          <p:cNvPr id="103" name="Google Shape;103;p21"/>
          <p:cNvSpPr txBox="1"/>
          <p:nvPr/>
        </p:nvSpPr>
        <p:spPr>
          <a:xfrm>
            <a:off x="158825" y="818550"/>
            <a:ext cx="8845200" cy="63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Estimated implementation cost (optional)</a:t>
            </a:r>
            <a:endParaRPr sz="18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807</Words>
  <Application>Microsoft Office PowerPoint</Application>
  <PresentationFormat>On-screen Show (16:9)</PresentationFormat>
  <Paragraphs>85</Paragraphs>
  <Slides>16</Slides>
  <Notes>16</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Ankan Verma</cp:lastModifiedBy>
  <cp:revision>2</cp:revision>
  <dcterms:modified xsi:type="dcterms:W3CDTF">2024-10-05T11:55:22Z</dcterms:modified>
</cp:coreProperties>
</file>